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2" r:id="rId1"/>
    <p:sldMasterId id="2147484025" r:id="rId2"/>
    <p:sldMasterId id="2147484038" r:id="rId3"/>
    <p:sldMasterId id="2147484051" r:id="rId4"/>
    <p:sldMasterId id="2147484064" r:id="rId5"/>
    <p:sldMasterId id="2147484077" r:id="rId6"/>
    <p:sldMasterId id="2147484090" r:id="rId7"/>
    <p:sldMasterId id="2147484103" r:id="rId8"/>
    <p:sldMasterId id="2147484116" r:id="rId9"/>
    <p:sldMasterId id="2147484129" r:id="rId10"/>
    <p:sldMasterId id="2147484142" r:id="rId11"/>
    <p:sldMasterId id="2147484671" r:id="rId12"/>
  </p:sldMasterIdLst>
  <p:notesMasterIdLst>
    <p:notesMasterId r:id="rId24"/>
  </p:notesMasterIdLst>
  <p:handoutMasterIdLst>
    <p:handoutMasterId r:id="rId25"/>
  </p:handoutMasterIdLst>
  <p:sldIdLst>
    <p:sldId id="399" r:id="rId13"/>
    <p:sldId id="400" r:id="rId14"/>
    <p:sldId id="401" r:id="rId15"/>
    <p:sldId id="402" r:id="rId16"/>
    <p:sldId id="403" r:id="rId17"/>
    <p:sldId id="404" r:id="rId18"/>
    <p:sldId id="405" r:id="rId19"/>
    <p:sldId id="406" r:id="rId20"/>
    <p:sldId id="407" r:id="rId21"/>
    <p:sldId id="408" r:id="rId22"/>
    <p:sldId id="409" r:id="rId23"/>
  </p:sldIdLst>
  <p:sldSz cx="9144000" cy="6858000" type="screen4x3"/>
  <p:notesSz cx="6794500"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0033"/>
    <a:srgbClr val="C2DACF"/>
    <a:srgbClr val="990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04"/>
    <p:restoredTop sz="92865" autoAdjust="0"/>
  </p:normalViewPr>
  <p:slideViewPr>
    <p:cSldViewPr snapToGrid="0" snapToObjects="1">
      <p:cViewPr varScale="1">
        <p:scale>
          <a:sx n="103" d="100"/>
          <a:sy n="103" d="100"/>
        </p:scale>
        <p:origin x="227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9110"/>
          </a:xfrm>
          <a:prstGeom prst="rect">
            <a:avLst/>
          </a:prstGeom>
        </p:spPr>
        <p:txBody>
          <a:bodyPr vert="horz" lIns="91440" tIns="45720" rIns="91440" bIns="45720" rtlCol="0"/>
          <a:lstStyle>
            <a:lvl1pPr algn="r">
              <a:defRPr sz="1200"/>
            </a:lvl1pPr>
          </a:lstStyle>
          <a:p>
            <a:fld id="{C39F94F8-7990-4B96-8FB8-923A5169AA51}" type="datetimeFigureOut">
              <a:rPr lang="en-US" smtClean="0"/>
              <a:t>10/22/2019</a:t>
            </a:fld>
            <a:endParaRPr lang="en-US"/>
          </a:p>
        </p:txBody>
      </p:sp>
      <p:sp>
        <p:nvSpPr>
          <p:cNvPr id="4" name="Footer Placeholder 3"/>
          <p:cNvSpPr>
            <a:spLocks noGrp="1"/>
          </p:cNvSpPr>
          <p:nvPr>
            <p:ph type="ftr" sz="quarter" idx="2"/>
          </p:nvPr>
        </p:nvSpPr>
        <p:spPr>
          <a:xfrm>
            <a:off x="0" y="9481358"/>
            <a:ext cx="2944283" cy="4991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81358"/>
            <a:ext cx="2944283" cy="499110"/>
          </a:xfrm>
          <a:prstGeom prst="rect">
            <a:avLst/>
          </a:prstGeom>
        </p:spPr>
        <p:txBody>
          <a:bodyPr vert="horz" lIns="91440" tIns="45720" rIns="91440" bIns="45720" rtlCol="0" anchor="b"/>
          <a:lstStyle>
            <a:lvl1pPr algn="r">
              <a:defRPr sz="1200"/>
            </a:lvl1pPr>
          </a:lstStyle>
          <a:p>
            <a:fld id="{CCB42BE6-9F15-4B8C-9904-94557BC6A9B9}" type="slidenum">
              <a:rPr lang="en-US" smtClean="0"/>
              <a:t>‹#›</a:t>
            </a:fld>
            <a:endParaRPr lang="en-US"/>
          </a:p>
        </p:txBody>
      </p:sp>
    </p:spTree>
    <p:extLst>
      <p:ext uri="{BB962C8B-B14F-4D97-AF65-F5344CB8AC3E}">
        <p14:creationId xmlns:p14="http://schemas.microsoft.com/office/powerpoint/2010/main" val="75166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911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8645" y="0"/>
            <a:ext cx="2944283" cy="499110"/>
          </a:xfrm>
          <a:prstGeom prst="rect">
            <a:avLst/>
          </a:prstGeom>
        </p:spPr>
        <p:txBody>
          <a:bodyPr vert="horz" lIns="91440" tIns="45720" rIns="91440" bIns="45720" rtlCol="0"/>
          <a:lstStyle>
            <a:lvl1pPr algn="r">
              <a:defRPr sz="1200"/>
            </a:lvl1pPr>
          </a:lstStyle>
          <a:p>
            <a:fld id="{0A06D2AE-B752-4925-81E5-5E2E720F3322}" type="datetimeFigureOut">
              <a:rPr lang="el-GR" smtClean="0"/>
              <a:pPr/>
              <a:t>22/10/2019</a:t>
            </a:fld>
            <a:endParaRPr lang="el-GR"/>
          </a:p>
        </p:txBody>
      </p:sp>
      <p:sp>
        <p:nvSpPr>
          <p:cNvPr id="4" name="Slide Image Placeholder 3"/>
          <p:cNvSpPr>
            <a:spLocks noGrp="1" noRot="1" noChangeAspect="1"/>
          </p:cNvSpPr>
          <p:nvPr>
            <p:ph type="sldImg" idx="2"/>
          </p:nvPr>
        </p:nvSpPr>
        <p:spPr>
          <a:xfrm>
            <a:off x="901700" y="749300"/>
            <a:ext cx="4991100" cy="37433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41545"/>
            <a:ext cx="5435600" cy="449199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81358"/>
            <a:ext cx="2944283" cy="49911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8645" y="9481358"/>
            <a:ext cx="2944283" cy="499110"/>
          </a:xfrm>
          <a:prstGeom prst="rect">
            <a:avLst/>
          </a:prstGeom>
        </p:spPr>
        <p:txBody>
          <a:bodyPr vert="horz" lIns="91440" tIns="45720" rIns="91440" bIns="45720" rtlCol="0" anchor="b"/>
          <a:lstStyle>
            <a:lvl1pPr algn="r">
              <a:defRPr sz="1200"/>
            </a:lvl1pPr>
          </a:lstStyle>
          <a:p>
            <a:fld id="{4A588FCC-42E5-4E22-B6C9-33635A00CB25}" type="slidenum">
              <a:rPr lang="el-GR" smtClean="0"/>
              <a:pPr/>
              <a:t>‹#›</a:t>
            </a:fld>
            <a:endParaRPr lang="el-GR"/>
          </a:p>
        </p:txBody>
      </p:sp>
    </p:spTree>
    <p:extLst>
      <p:ext uri="{BB962C8B-B14F-4D97-AF65-F5344CB8AC3E}">
        <p14:creationId xmlns:p14="http://schemas.microsoft.com/office/powerpoint/2010/main" val="53495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9775"/>
            <a:ext cx="4924425" cy="369411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B0942A0-E7FF-44FD-BFC9-793089924FC4}"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2385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9775"/>
            <a:ext cx="4924425" cy="3694113"/>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B0942A0-E7FF-44FD-BFC9-793089924FC4}"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544103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0.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1.xml"/><Relationship Id="rId4" Type="http://schemas.openxmlformats.org/officeDocument/2006/relationships/image" Target="../media/image3.png"/></Relationships>
</file>

<file path=ppt/slideLayouts/_rels/slideLayout1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6.xml"/><Relationship Id="rId4" Type="http://schemas.openxmlformats.org/officeDocument/2006/relationships/image" Target="../media/image3.png"/></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7.xml"/><Relationship Id="rId4" Type="http://schemas.openxmlformats.org/officeDocument/2006/relationships/image" Target="../media/image3.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8.xml"/><Relationship Id="rId4" Type="http://schemas.openxmlformats.org/officeDocument/2006/relationships/image" Target="../media/image3.png"/></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9.xml"/><Relationship Id="rId4" Type="http://schemas.openxmlformats.org/officeDocument/2006/relationships/image" Target="../media/image3.png"/></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2936755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5695319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9551469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224669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40937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8932221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15076820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2521255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82974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9155405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338704690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1085156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4228791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46477362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03703419"/>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3998712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89506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5916529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443617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952454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42881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189911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98404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170805030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177769074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75583859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149620498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6912172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3739637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71963229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6160263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13198780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53933132"/>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22950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1551696959"/>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4800975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9900110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4317216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87F4DB-B8A7-424D-B813-3E136591B3CC}"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5062436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F339B4-96E6-42CE-A085-7B3092BF3043}"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16388939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073AB9-AE53-42CC-B07A-6D51C609B212}"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1255541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DF4160-82BB-4B03-A60F-C85A9C49EA6D}"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42441660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6B9485-00D9-497A-9A9F-EE7AF3EB908E}" type="datetime1">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93780005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D3FA70-3415-4E4D-8B7C-C6BD56A93516}" type="datetime1">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4216779164"/>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6FD94-DE07-4EEE-BD6D-141EAA644C12}" type="datetime1">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2960827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2022047064"/>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7038D3-43A2-4898-92B3-02F5F3A51EA5}"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154915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06A5CD-66AE-4696-85BA-3D40A85C5DD1}" type="datetime1">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118019650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54F92F-ADB3-4084-8919-1E14EC4A23AA}"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3239492541"/>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4C35DF-1549-4451-A695-A77385767174}" type="datetime1">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B46851-516A-4882-856B-80347968D6B9}" type="slidenum">
              <a:rPr lang="en-US" smtClean="0"/>
              <a:t>‹#›</a:t>
            </a:fld>
            <a:endParaRPr lang="en-US"/>
          </a:p>
        </p:txBody>
      </p:sp>
    </p:spTree>
    <p:extLst>
      <p:ext uri="{BB962C8B-B14F-4D97-AF65-F5344CB8AC3E}">
        <p14:creationId xmlns:p14="http://schemas.microsoft.com/office/powerpoint/2010/main" val="655040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34149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861118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23961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94418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9369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1314471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66108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6763127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556340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86182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2258848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20343922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42382787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27970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4561492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2435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758070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62773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85415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7408712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018969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91484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192745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33935254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26961395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21494210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8348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3149132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326741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5783099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232307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659193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46702184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513513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625010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032786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23461480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54573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878301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25083001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536745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210250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395926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10977179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773976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620497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011729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2325058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9934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902103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28526390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25787396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30832342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364189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5810766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894255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187853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96121511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8004177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798895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2285941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8072189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7468854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33928490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362064693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117912003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8374657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4090831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7750829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6900459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841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9705048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240070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1899650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0260794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511294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301114885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349938239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67346069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1745097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03387746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E8177A-0CE3-43B6-B11B-ED2E8AEAD8D3}"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08798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77110493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D855DDF-6655-40F2-8D9E-CA15739A7ECF}"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713121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EBFC62-E3CF-4012-8A8B-ABF1C18EA02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161422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88800BF-55FD-4017-8F82-94A8DE4F575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74370120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4747253-C9BC-4251-8AE3-8910CE9253F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7615434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E98375-5C84-4176-84A5-B6A3E0825F02}"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37445136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a:ln>
                <a:noFill/>
              </a:ln>
              <a:solidFill>
                <a:srgbClr val="000000"/>
              </a:solidFill>
              <a:effectLst/>
              <a:uLnTx/>
              <a:uFillTx/>
              <a:latin typeface="Verdana"/>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77C7773-6390-40B5-8F3A-46FD9E5B7090}" type="slidenum">
              <a:rPr kumimoji="0" lang="en-GB" sz="11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0218489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68000" cy="6876000"/>
          </a:xfrm>
          <a:prstGeom prst="rect">
            <a:avLst/>
          </a:prstGeom>
        </p:spPr>
      </p:pic>
      <p:sp>
        <p:nvSpPr>
          <p:cNvPr id="11" name="Title 1"/>
          <p:cNvSpPr>
            <a:spLocks noGrp="1"/>
          </p:cNvSpPr>
          <p:nvPr>
            <p:ph type="title"/>
          </p:nvPr>
        </p:nvSpPr>
        <p:spPr>
          <a:xfrm>
            <a:off x="467545" y="1412776"/>
            <a:ext cx="8208912" cy="576064"/>
          </a:xfrm>
        </p:spPr>
        <p:txBody>
          <a:bodyPr/>
          <a:lstStyle>
            <a:lvl1pPr marL="358775" indent="-358775">
              <a:defRPr sz="2200">
                <a:solidFill>
                  <a:srgbClr val="578DA3"/>
                </a:solidFill>
              </a:defRPr>
            </a:lvl1pPr>
          </a:lstStyle>
          <a:p>
            <a:r>
              <a:rPr lang="en-US" dirty="0"/>
              <a:t>Click to edit Master title style</a:t>
            </a:r>
            <a:endParaRPr lang="en-GB" dirty="0"/>
          </a:p>
        </p:txBody>
      </p:sp>
      <p:sp>
        <p:nvSpPr>
          <p:cNvPr id="12" name="Content Placeholder 2"/>
          <p:cNvSpPr>
            <a:spLocks noGrp="1"/>
          </p:cNvSpPr>
          <p:nvPr>
            <p:ph idx="1"/>
          </p:nvPr>
        </p:nvSpPr>
        <p:spPr>
          <a:xfrm>
            <a:off x="467544" y="1988840"/>
            <a:ext cx="8208912" cy="3969256"/>
          </a:xfrm>
        </p:spPr>
        <p:txBody>
          <a:bodyPr/>
          <a:lstStyle>
            <a:lvl1pPr marL="180975" indent="-180975">
              <a:spcAft>
                <a:spcPts val="600"/>
              </a:spcAft>
              <a:buClr>
                <a:srgbClr val="CD5A57"/>
              </a:buClr>
              <a:buSzPct val="120000"/>
              <a:buFont typeface="Arial" panose="020B0604020202020204" pitchFamily="34" charset="0"/>
              <a:buChar char="•"/>
              <a:defRPr sz="1600" i="0">
                <a:solidFill>
                  <a:schemeClr val="tx1">
                    <a:lumMod val="85000"/>
                    <a:lumOff val="15000"/>
                  </a:schemeClr>
                </a:solidFill>
              </a:defRPr>
            </a:lvl1pPr>
            <a:lvl2pPr marL="266700" indent="-266700">
              <a:buClr>
                <a:srgbClr val="C20016"/>
              </a:buClr>
              <a:defRPr>
                <a:solidFill>
                  <a:schemeClr val="tx1">
                    <a:lumMod val="65000"/>
                    <a:lumOff val="35000"/>
                  </a:schemeClr>
                </a:solidFill>
              </a:defRPr>
            </a:lvl2pPr>
            <a:lvl3pPr marL="361950" indent="-180975">
              <a:spcAft>
                <a:spcPts val="600"/>
              </a:spcAft>
              <a:buFontTx/>
              <a:buChar char="-"/>
              <a:defRPr>
                <a:solidFill>
                  <a:schemeClr val="tx1">
                    <a:lumMod val="85000"/>
                    <a:lumOff val="15000"/>
                  </a:schemeClr>
                </a:solidFill>
              </a:defRPr>
            </a:lvl3pPr>
          </a:lstStyle>
          <a:p>
            <a:pPr lvl="0"/>
            <a:r>
              <a:rPr lang="en-US" dirty="0"/>
              <a:t>Click to edit Master text styles</a:t>
            </a:r>
          </a:p>
          <a:p>
            <a:pPr lvl="2"/>
            <a:r>
              <a:rPr lang="en-US" dirty="0"/>
              <a:t>Third level</a:t>
            </a:r>
          </a:p>
          <a:p>
            <a:pPr lvl="2"/>
            <a:endParaRPr lang="en-US" dirty="0"/>
          </a:p>
        </p:txBody>
      </p:sp>
    </p:spTree>
    <p:extLst>
      <p:ext uri="{BB962C8B-B14F-4D97-AF65-F5344CB8AC3E}">
        <p14:creationId xmlns:p14="http://schemas.microsoft.com/office/powerpoint/2010/main" val="241603300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0" name="Picture 3"/>
          <p:cNvPicPr>
            <a:picLocks noChangeAspect="1"/>
          </p:cNvPicPr>
          <p:nvPr userDrawn="1"/>
        </p:nvPicPr>
        <p:blipFill rotWithShape="1">
          <a:blip r:embed="rId2">
            <a:extLst>
              <a:ext uri="{28A0092B-C50C-407E-A947-70E740481C1C}">
                <a14:useLocalDpi xmlns:a14="http://schemas.microsoft.com/office/drawing/2010/main" val="0"/>
              </a:ext>
            </a:extLst>
          </a:blip>
          <a:srcRect l="7389" t="31100" r="14592" b="-1902"/>
          <a:stretch/>
        </p:blipFill>
        <p:spPr bwMode="auto">
          <a:xfrm>
            <a:off x="-1" y="838200"/>
            <a:ext cx="9144001" cy="622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userDrawn="1"/>
        </p:nvSpPr>
        <p:spPr>
          <a:xfrm>
            <a:off x="0" y="-99392"/>
            <a:ext cx="9144000" cy="1190192"/>
          </a:xfrm>
          <a:prstGeom prst="rect">
            <a:avLst/>
          </a:prstGeom>
          <a:solidFill>
            <a:schemeClr val="bg1"/>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hasCustomPrompt="1"/>
          </p:nvPr>
        </p:nvSpPr>
        <p:spPr>
          <a:xfrm>
            <a:off x="4101040" y="2996952"/>
            <a:ext cx="4124095" cy="1152128"/>
          </a:xfrm>
        </p:spPr>
        <p:txBody>
          <a:bodyPr lIns="126000" rIns="72000"/>
          <a:lstStyle>
            <a:lvl1pPr>
              <a:defRPr sz="6000">
                <a:solidFill>
                  <a:srgbClr val="FFD624"/>
                </a:solidFill>
              </a:defRPr>
            </a:lvl1pPr>
          </a:lstStyle>
          <a:p>
            <a:r>
              <a:rPr lang="en-GB" dirty="0"/>
              <a:t>Title</a:t>
            </a:r>
          </a:p>
        </p:txBody>
      </p:sp>
      <p:sp>
        <p:nvSpPr>
          <p:cNvPr id="3" name="Content Placeholder 2"/>
          <p:cNvSpPr>
            <a:spLocks noGrp="1"/>
          </p:cNvSpPr>
          <p:nvPr>
            <p:ph idx="1" hasCustomPrompt="1"/>
          </p:nvPr>
        </p:nvSpPr>
        <p:spPr>
          <a:xfrm>
            <a:off x="4120496" y="4653136"/>
            <a:ext cx="4627968" cy="504056"/>
          </a:xfrm>
        </p:spPr>
        <p:txBody>
          <a:bodyPr lIns="144000"/>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sz="2800" b="1" i="0">
                <a:solidFill>
                  <a:schemeClr val="bg1"/>
                </a:solidFill>
                <a:latin typeface="+mn-lt"/>
              </a:defRPr>
            </a:lvl1pPr>
            <a:lvl3pPr marL="228600" indent="-228600" algn="l">
              <a:defRPr sz="3000" b="1">
                <a:solidFill>
                  <a:schemeClr val="bg1"/>
                </a:solidFill>
              </a:defRPr>
            </a:lvl3pPr>
          </a:lstStyle>
          <a:p>
            <a:pPr lvl="0"/>
            <a:r>
              <a:rPr lang="en-US" dirty="0"/>
              <a:t>Authors</a:t>
            </a:r>
          </a:p>
        </p:txBody>
      </p:sp>
      <p:sp>
        <p:nvSpPr>
          <p:cNvPr id="7" name="Rectangle 4"/>
          <p:cNvSpPr>
            <a:spLocks noGrp="1" noChangeArrowheads="1"/>
          </p:cNvSpPr>
          <p:nvPr>
            <p:ph type="dt" sz="half" idx="10"/>
          </p:nvPr>
        </p:nvSpPr>
        <p:spPr>
          <a:xfrm>
            <a:off x="457200" y="6337126"/>
            <a:ext cx="2133600" cy="476250"/>
          </a:xfrm>
        </p:spPr>
        <p:txBody>
          <a:bodyPr/>
          <a:lstStyle>
            <a:lvl1pPr>
              <a:defRPr dirty="0">
                <a:solidFill>
                  <a:srgbClr val="002060"/>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2060"/>
              </a:solidFill>
              <a:effectLst/>
              <a:uLnTx/>
              <a:uFillTx/>
              <a:latin typeface="Verdana"/>
              <a:ea typeface="+mn-ea"/>
              <a:cs typeface="+mn-cs"/>
            </a:endParaRPr>
          </a:p>
        </p:txBody>
      </p:sp>
      <p:sp>
        <p:nvSpPr>
          <p:cNvPr id="9" name="Rectangle 6"/>
          <p:cNvSpPr>
            <a:spLocks noGrp="1" noChangeArrowheads="1"/>
          </p:cNvSpPr>
          <p:nvPr>
            <p:ph type="sldNum" sz="quarter" idx="12"/>
          </p:nvPr>
        </p:nvSpPr>
        <p:spPr>
          <a:xfrm>
            <a:off x="6553200" y="6337126"/>
            <a:ext cx="2133600" cy="476250"/>
          </a:xfrm>
        </p:spPr>
        <p:txBody>
          <a:bodyPr/>
          <a:lstStyle>
            <a:lvl1pPr>
              <a:defRPr smtClean="0">
                <a:solidFill>
                  <a:srgbClr val="002060"/>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206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2060"/>
              </a:solidFill>
              <a:effectLst/>
              <a:uLnTx/>
              <a:uFillTx/>
              <a:latin typeface="Arial" charset="0"/>
              <a:ea typeface="+mn-ea"/>
              <a:cs typeface="+mn-cs"/>
            </a:endParaRPr>
          </a:p>
        </p:txBody>
      </p:sp>
      <p:pic>
        <p:nvPicPr>
          <p:cNvPr id="1026" name="Picture 2" descr="C:\DOCUME~1\lenain\LOCALS~1\Temp\7zECB.tmp\LOGO-CE for RTD EN Positive Cyan.png"/>
          <p:cNvPicPr>
            <a:picLocks noChangeAspect="1" noChangeArrowheads="1"/>
          </p:cNvPicPr>
          <p:nvPr userDrawn="1"/>
        </p:nvPicPr>
        <p:blipFill>
          <a:blip r:embed="rId3" cstate="print"/>
          <a:srcRect/>
          <a:stretch>
            <a:fillRect/>
          </a:stretch>
        </p:blipFill>
        <p:spPr bwMode="auto">
          <a:xfrm>
            <a:off x="3664800" y="324000"/>
            <a:ext cx="1811933" cy="1396800"/>
          </a:xfrm>
          <a:prstGeom prst="rect">
            <a:avLst/>
          </a:prstGeom>
          <a:noFill/>
        </p:spPr>
      </p:pic>
      <p:pic>
        <p:nvPicPr>
          <p:cNvPr id="1027" name="Picture 3" descr="C:\DOCUME~1\lenain\LOCALS~1\Temp\7zECC.tmp\Footer Box RTD EN Cyan.png"/>
          <p:cNvPicPr>
            <a:picLocks noChangeAspect="1" noChangeArrowheads="1"/>
          </p:cNvPicPr>
          <p:nvPr userDrawn="1"/>
        </p:nvPicPr>
        <p:blipFill>
          <a:blip r:embed="rId4" cstate="print"/>
          <a:srcRect/>
          <a:stretch>
            <a:fillRect/>
          </a:stretch>
        </p:blipFill>
        <p:spPr bwMode="auto">
          <a:xfrm>
            <a:off x="4219200" y="6436800"/>
            <a:ext cx="685800" cy="457200"/>
          </a:xfrm>
          <a:prstGeom prst="rect">
            <a:avLst/>
          </a:prstGeom>
          <a:noFill/>
        </p:spPr>
      </p:pic>
      <p:sp>
        <p:nvSpPr>
          <p:cNvPr id="11" name="Title 1"/>
          <p:cNvSpPr txBox="1">
            <a:spLocks/>
          </p:cNvSpPr>
          <p:nvPr userDrawn="1"/>
        </p:nvSpPr>
        <p:spPr bwMode="auto">
          <a:xfrm>
            <a:off x="4106856" y="1781671"/>
            <a:ext cx="4536504" cy="93610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sz="3200" b="0" i="0" u="none" strike="noStrike" kern="0" cap="none" spc="0" normalizeH="0" baseline="0" noProof="0" dirty="0">
                <a:ln>
                  <a:noFill/>
                </a:ln>
                <a:solidFill>
                  <a:srgbClr val="FFFFFF"/>
                </a:solidFill>
                <a:effectLst/>
                <a:uLnTx/>
                <a:uFillTx/>
                <a:latin typeface="Verdana"/>
                <a:ea typeface="+mj-ea"/>
                <a:cs typeface="+mj-cs"/>
              </a:rPr>
              <a:t>HORIZON 2020</a:t>
            </a:r>
          </a:p>
        </p:txBody>
      </p:sp>
      <p:sp>
        <p:nvSpPr>
          <p:cNvPr id="13" name="Title 1"/>
          <p:cNvSpPr txBox="1">
            <a:spLocks/>
          </p:cNvSpPr>
          <p:nvPr userDrawn="1"/>
        </p:nvSpPr>
        <p:spPr bwMode="auto">
          <a:xfrm>
            <a:off x="720000" y="1440000"/>
            <a:ext cx="7704856" cy="7200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60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358775" marR="0" lvl="0" indent="-358775" algn="ctr"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Verdana"/>
                <a:ea typeface="+mj-ea"/>
                <a:cs typeface="+mj-cs"/>
              </a:rPr>
              <a:t>The EU Framework Programme for Research and Innovation</a:t>
            </a:r>
            <a:endParaRPr kumimoji="0" lang="en-GB" sz="1800" b="0" i="0" u="none" strike="noStrike" kern="0" cap="none" spc="0" normalizeH="0" baseline="0" noProof="0" dirty="0">
              <a:ln>
                <a:noFill/>
              </a:ln>
              <a:solidFill>
                <a:srgbClr val="FFFFFF"/>
              </a:solidFill>
              <a:effectLst/>
              <a:uLnTx/>
              <a:uFillTx/>
              <a:latin typeface="Verdana"/>
              <a:ea typeface="+mj-ea"/>
              <a:cs typeface="+mj-cs"/>
            </a:endParaRPr>
          </a:p>
        </p:txBody>
      </p:sp>
      <p:sp>
        <p:nvSpPr>
          <p:cNvPr id="14" name="Text Placeholder 13"/>
          <p:cNvSpPr>
            <a:spLocks noGrp="1"/>
          </p:cNvSpPr>
          <p:nvPr>
            <p:ph type="body" sz="quarter" idx="13" hasCustomPrompt="1"/>
          </p:nvPr>
        </p:nvSpPr>
        <p:spPr>
          <a:xfrm>
            <a:off x="4149680" y="5202928"/>
            <a:ext cx="4189556" cy="720147"/>
          </a:xfrm>
        </p:spPr>
        <p:txBody>
          <a:bodyPr/>
          <a:lstStyle>
            <a:lvl1pPr marL="342900" marR="0" indent="-342900" algn="l" defTabSz="914400" rtl="0" eaLnBrk="0" fontAlgn="base" latinLnBrk="0" hangingPunct="0">
              <a:lnSpc>
                <a:spcPct val="100000"/>
              </a:lnSpc>
              <a:spcBef>
                <a:spcPct val="20000"/>
              </a:spcBef>
              <a:spcAft>
                <a:spcPct val="0"/>
              </a:spcAft>
              <a:buClr>
                <a:srgbClr val="0F5494"/>
              </a:buClr>
              <a:buSzTx/>
              <a:buFontTx/>
              <a:buNone/>
              <a:tabLst/>
              <a:defRPr i="0">
                <a:solidFill>
                  <a:schemeClr val="bg1"/>
                </a:solidFill>
              </a:defRPr>
            </a:lvl1pPr>
          </a:lstStyle>
          <a:p>
            <a:pPr marL="342900" marR="0" lvl="0" indent="-342900" algn="l" defTabSz="914400" rtl="0" eaLnBrk="0" fontAlgn="base" latinLnBrk="0" hangingPunct="0">
              <a:lnSpc>
                <a:spcPct val="100000"/>
              </a:lnSpc>
              <a:spcBef>
                <a:spcPct val="20000"/>
              </a:spcBef>
              <a:spcAft>
                <a:spcPct val="0"/>
              </a:spcAft>
              <a:buClr>
                <a:srgbClr val="0F5494"/>
              </a:buClr>
              <a:buSzTx/>
              <a:buFontTx/>
              <a:buNone/>
              <a:tabLst/>
              <a:defRPr/>
            </a:pPr>
            <a:r>
              <a:rPr lang="en-GB" sz="1600" b="0" dirty="0"/>
              <a:t>EC – RTD - Unit</a:t>
            </a:r>
          </a:p>
        </p:txBody>
      </p:sp>
    </p:spTree>
    <p:extLst>
      <p:ext uri="{BB962C8B-B14F-4D97-AF65-F5344CB8AC3E}">
        <p14:creationId xmlns:p14="http://schemas.microsoft.com/office/powerpoint/2010/main" val="202063020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0"/>
            <a:ext cx="9144000" cy="989013"/>
          </a:xfrm>
          <a:prstGeom prst="rect">
            <a:avLst/>
          </a:prstGeom>
          <a:solidFill>
            <a:srgbClr val="00AEF0"/>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mn-cs"/>
            </a:endParaRPr>
          </a:p>
        </p:txBody>
      </p:sp>
      <p:sp>
        <p:nvSpPr>
          <p:cNvPr id="2" name="Title 1"/>
          <p:cNvSpPr>
            <a:spLocks noGrp="1"/>
          </p:cNvSpPr>
          <p:nvPr>
            <p:ph type="title"/>
          </p:nvPr>
        </p:nvSpPr>
        <p:spPr>
          <a:xfrm>
            <a:off x="468313" y="1556271"/>
            <a:ext cx="8229600" cy="936625"/>
          </a:xfrm>
        </p:spPr>
        <p:txBody>
          <a:body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vl1pPr>
            <a:lvl2pPr>
              <a:buClr>
                <a:srgbClr val="00AEF0"/>
              </a:buClr>
              <a:tabLst>
                <a:tab pos="7623175" algn="l"/>
              </a:tabLst>
              <a:defRPr/>
            </a:lvl2pPr>
            <a:lvl3pPr>
              <a:buFontTx/>
              <a:buChar char="-"/>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pic>
        <p:nvPicPr>
          <p:cNvPr id="13" name="Picture 3" descr="C:\DOCUME~1\lenain\LOCALS~1\Temp\7zECC.tmp\Footer Box RTD EN Cyan.png"/>
          <p:cNvPicPr>
            <a:picLocks noChangeAspect="1" noChangeArrowheads="1"/>
          </p:cNvPicPr>
          <p:nvPr userDrawn="1"/>
        </p:nvPicPr>
        <p:blipFill>
          <a:blip r:embed="rId2" cstate="print"/>
          <a:srcRect/>
          <a:stretch>
            <a:fillRect/>
          </a:stretch>
        </p:blipFill>
        <p:spPr bwMode="auto">
          <a:xfrm>
            <a:off x="4255200" y="6458400"/>
            <a:ext cx="610200" cy="406800"/>
          </a:xfrm>
          <a:prstGeom prst="rect">
            <a:avLst/>
          </a:prstGeom>
          <a:noFill/>
        </p:spPr>
      </p:pic>
      <p:pic>
        <p:nvPicPr>
          <p:cNvPr id="2051" name="Picture 3" descr="C:\DOCUME~1\lenain\LOCALS~1\Temp\7zECD.tmp\LOGO-CE for RTD EN Negative Cyan.png"/>
          <p:cNvPicPr>
            <a:picLocks noChangeAspect="1" noChangeArrowheads="1"/>
          </p:cNvPicPr>
          <p:nvPr userDrawn="1"/>
        </p:nvPicPr>
        <p:blipFill>
          <a:blip r:embed="rId3" cstate="print"/>
          <a:srcRect/>
          <a:stretch>
            <a:fillRect/>
          </a:stretch>
        </p:blipFill>
        <p:spPr bwMode="auto">
          <a:xfrm>
            <a:off x="3762000" y="306000"/>
            <a:ext cx="1620466" cy="1249200"/>
          </a:xfrm>
          <a:prstGeom prst="rect">
            <a:avLst/>
          </a:prstGeom>
          <a:noFill/>
        </p:spPr>
      </p:pic>
    </p:spTree>
    <p:extLst>
      <p:ext uri="{BB962C8B-B14F-4D97-AF65-F5344CB8AC3E}">
        <p14:creationId xmlns:p14="http://schemas.microsoft.com/office/powerpoint/2010/main" val="282140048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8"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BB59E6E-B967-488E-B209-8B7FA0D7AF99}"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7803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2.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07325190"/>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891938896"/>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 id="2147484139" r:id="rId10"/>
    <p:sldLayoutId id="2147484140" r:id="rId11"/>
    <p:sldLayoutId id="2147484141"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243587504"/>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 id="2147484154"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E2969-B815-4BCF-84CE-3E5DD053B8FD}" type="datetime1">
              <a:rPr lang="en-US" smtClean="0"/>
              <a:t>10/22/2019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46851-516A-4882-856B-80347968D6B9}" type="slidenum">
              <a:rPr lang="en-US" smtClean="0"/>
              <a:t>‹#›</a:t>
            </a:fld>
            <a:endParaRPr lang="en-US"/>
          </a:p>
        </p:txBody>
      </p:sp>
    </p:spTree>
    <p:extLst>
      <p:ext uri="{BB962C8B-B14F-4D97-AF65-F5344CB8AC3E}">
        <p14:creationId xmlns:p14="http://schemas.microsoft.com/office/powerpoint/2010/main" val="1128858209"/>
      </p:ext>
    </p:extLst>
  </p:cSld>
  <p:clrMap bg1="lt1" tx1="dk1" bg2="lt2" tx2="dk2" accent1="accent1" accent2="accent2" accent3="accent3" accent4="accent4" accent5="accent5" accent6="accent6" hlink="hlink" folHlink="folHlink"/>
  <p:sldLayoutIdLst>
    <p:sldLayoutId id="2147484672" r:id="rId1"/>
    <p:sldLayoutId id="2147484673" r:id="rId2"/>
    <p:sldLayoutId id="2147484674" r:id="rId3"/>
    <p:sldLayoutId id="2147484675" r:id="rId4"/>
    <p:sldLayoutId id="2147484676" r:id="rId5"/>
    <p:sldLayoutId id="2147484677" r:id="rId6"/>
    <p:sldLayoutId id="2147484678" r:id="rId7"/>
    <p:sldLayoutId id="2147484679" r:id="rId8"/>
    <p:sldLayoutId id="2147484680" r:id="rId9"/>
    <p:sldLayoutId id="2147484681" r:id="rId10"/>
    <p:sldLayoutId id="214748468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58827615"/>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 id="2147484037"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9191110"/>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43966178"/>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0761468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 id="2147484068" r:id="rId4"/>
    <p:sldLayoutId id="2147484069" r:id="rId5"/>
    <p:sldLayoutId id="2147484070" r:id="rId6"/>
    <p:sldLayoutId id="2147484071" r:id="rId7"/>
    <p:sldLayoutId id="2147484072" r:id="rId8"/>
    <p:sldLayoutId id="2147484073" r:id="rId9"/>
    <p:sldLayoutId id="2147484074" r:id="rId10"/>
    <p:sldLayoutId id="2147484075" r:id="rId11"/>
    <p:sldLayoutId id="2147484076"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89174634"/>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638693078"/>
      </p:ext>
    </p:extLst>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546618374"/>
      </p:ext>
    </p:extLst>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dirty="0"/>
              <a:t>Et </a:t>
            </a:r>
            <a:r>
              <a:rPr lang="fr-BE" dirty="0" err="1"/>
              <a:t>dolor</a:t>
            </a:r>
            <a:r>
              <a:rPr lang="fr-BE" dirty="0"/>
              <a:t> </a:t>
            </a:r>
            <a:r>
              <a:rPr lang="fr-BE" dirty="0" err="1"/>
              <a:t>fragum</a:t>
            </a:r>
            <a:endParaRPr lang="en-GB" dirty="0"/>
          </a:p>
          <a:p>
            <a:pPr lvl="1"/>
            <a:r>
              <a:rPr lang="en-GB" dirty="0"/>
              <a:t>Et </a:t>
            </a:r>
            <a:r>
              <a:rPr lang="en-GB" dirty="0" err="1"/>
              <a:t>dolor</a:t>
            </a:r>
            <a:r>
              <a:rPr lang="en-GB" dirty="0"/>
              <a:t> </a:t>
            </a:r>
            <a:r>
              <a:rPr lang="en-GB" dirty="0" err="1"/>
              <a:t>fragum</a:t>
            </a:r>
            <a:endParaRPr lang="en-GB" dirty="0"/>
          </a:p>
          <a:p>
            <a:pPr lvl="2"/>
            <a:r>
              <a:rPr lang="en-GB" dirty="0"/>
              <a:t>- Et </a:t>
            </a:r>
            <a:r>
              <a:rPr lang="en-GB" dirty="0" err="1"/>
              <a:t>dolor</a:t>
            </a:r>
            <a:r>
              <a:rPr lang="en-GB" dirty="0"/>
              <a:t> </a:t>
            </a:r>
            <a:r>
              <a:rPr lang="en-GB" dirty="0" err="1"/>
              <a:t>fragum</a:t>
            </a:r>
            <a:endParaRPr lang="en-GB" dirty="0"/>
          </a:p>
        </p:txBody>
      </p:sp>
      <p:sp>
        <p:nvSpPr>
          <p:cNvPr id="1028" name="Rectangle 4"/>
          <p:cNvSpPr>
            <a:spLocks noGrp="1" noChangeArrowheads="1"/>
          </p:cNvSpPr>
          <p:nvPr>
            <p:ph type="dt" sz="half" idx="2"/>
          </p:nvPr>
        </p:nvSpPr>
        <p:spPr bwMode="auto">
          <a:xfrm>
            <a:off x="457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100" b="0">
                <a:solidFill>
                  <a:schemeClr val="tx1"/>
                </a:solidFill>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030" name="Rectangle 6"/>
          <p:cNvSpPr>
            <a:spLocks noGrp="1" noChangeArrowheads="1"/>
          </p:cNvSpPr>
          <p:nvPr>
            <p:ph type="sldNum" sz="quarter" idx="4"/>
          </p:nvPr>
        </p:nvSpPr>
        <p:spPr bwMode="auto">
          <a:xfrm>
            <a:off x="6553200" y="6337126"/>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b="0">
                <a:solidFill>
                  <a:schemeClr val="tx1"/>
                </a:solidFill>
                <a:latin typeface="Arial" charset="0"/>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C8D21B7-B314-438C-91E9-7FF9087DC078}"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5162511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8"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AEF0"/>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0.xml"/></Relationships>
</file>

<file path=ppt/slides/_rels/slide11.xml.rels><?xml version="1.0" encoding="UTF-8" standalone="yes"?>
<Relationships xmlns="http://schemas.openxmlformats.org/package/2006/relationships"><Relationship Id="rId2" Type="http://schemas.openxmlformats.org/officeDocument/2006/relationships/hyperlink" Target="http://www.goodreads.com/author/show/9810.Albert_Einstein" TargetMode="External"/><Relationship Id="rId1" Type="http://schemas.openxmlformats.org/officeDocument/2006/relationships/slideLayout" Target="../slideLayouts/slideLayout1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40568" y="2852936"/>
            <a:ext cx="9324528" cy="1152128"/>
          </a:xfrm>
        </p:spPr>
        <p:txBody>
          <a:bodyPr/>
          <a:lstStyle/>
          <a:p>
            <a:pPr algn="r"/>
            <a:r>
              <a:rPr lang="en-GB" sz="2400" dirty="0">
                <a:solidFill>
                  <a:schemeClr val="bg1"/>
                </a:solidFill>
              </a:rPr>
              <a:t>Spreading Excellence and Widening Participation</a:t>
            </a:r>
            <a:br>
              <a:rPr lang="en-GB" sz="2400" dirty="0">
                <a:solidFill>
                  <a:schemeClr val="bg1"/>
                </a:solidFill>
              </a:rPr>
            </a:br>
            <a:r>
              <a:rPr lang="en-GB" sz="2400" dirty="0">
                <a:solidFill>
                  <a:schemeClr val="bg1"/>
                </a:solidFill>
              </a:rPr>
              <a:t/>
            </a:r>
            <a:br>
              <a:rPr lang="en-GB" sz="2400" dirty="0">
                <a:solidFill>
                  <a:schemeClr val="bg1"/>
                </a:solidFill>
              </a:rPr>
            </a:br>
            <a:r>
              <a:rPr lang="en-GB" sz="2400" dirty="0">
                <a:solidFill>
                  <a:schemeClr val="bg1"/>
                </a:solidFill>
              </a:rPr>
              <a:t>Teaming Kick off meetings 2019</a:t>
            </a:r>
          </a:p>
        </p:txBody>
      </p:sp>
      <p:sp>
        <p:nvSpPr>
          <p:cNvPr id="9" name="Content Placeholder 8"/>
          <p:cNvSpPr>
            <a:spLocks noGrp="1"/>
          </p:cNvSpPr>
          <p:nvPr>
            <p:ph idx="1"/>
          </p:nvPr>
        </p:nvSpPr>
        <p:spPr/>
        <p:txBody>
          <a:bodyPr/>
          <a:lstStyle/>
          <a:p>
            <a:pPr algn="r" eaLnBrk="1" hangingPunct="1"/>
            <a:endParaRPr lang="en-GB" dirty="0"/>
          </a:p>
          <a:p>
            <a:endParaRPr lang="en-GB" dirty="0"/>
          </a:p>
        </p:txBody>
      </p:sp>
      <p:sp>
        <p:nvSpPr>
          <p:cNvPr id="10" name="Text Placeholder 9"/>
          <p:cNvSpPr>
            <a:spLocks noGrp="1"/>
          </p:cNvSpPr>
          <p:nvPr>
            <p:ph type="body" sz="quarter" idx="13"/>
          </p:nvPr>
        </p:nvSpPr>
        <p:spPr>
          <a:xfrm>
            <a:off x="4716016" y="5445224"/>
            <a:ext cx="4189556" cy="720147"/>
          </a:xfrm>
        </p:spPr>
        <p:txBody>
          <a:bodyPr/>
          <a:lstStyle/>
          <a:p>
            <a:endParaRPr lang="en-GB" sz="2000" b="1" dirty="0"/>
          </a:p>
        </p:txBody>
      </p:sp>
    </p:spTree>
    <p:extLst>
      <p:ext uri="{BB962C8B-B14F-4D97-AF65-F5344CB8AC3E}">
        <p14:creationId xmlns:p14="http://schemas.microsoft.com/office/powerpoint/2010/main" val="59598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936625"/>
          </a:xfrm>
        </p:spPr>
        <p:txBody>
          <a:bodyPr/>
          <a:lstStyle/>
          <a:p>
            <a:pPr algn="ctr"/>
            <a:r>
              <a:rPr lang="en-GB" dirty="0">
                <a:solidFill>
                  <a:srgbClr val="C00000"/>
                </a:solidFill>
              </a:rPr>
              <a:t>Our expectations</a:t>
            </a:r>
          </a:p>
        </p:txBody>
      </p:sp>
      <p:sp>
        <p:nvSpPr>
          <p:cNvPr id="3" name="Content Placeholder 2"/>
          <p:cNvSpPr>
            <a:spLocks noGrp="1"/>
          </p:cNvSpPr>
          <p:nvPr>
            <p:ph idx="1"/>
          </p:nvPr>
        </p:nvSpPr>
        <p:spPr>
          <a:xfrm>
            <a:off x="179512" y="2204864"/>
            <a:ext cx="8640960" cy="3888432"/>
          </a:xfrm>
        </p:spPr>
        <p:txBody>
          <a:bodyPr/>
          <a:lstStyle/>
          <a:p>
            <a:pPr marL="342900" eaLnBrk="1" hangingPunct="1">
              <a:spcBef>
                <a:spcPts val="1200"/>
              </a:spcBef>
            </a:pPr>
            <a:r>
              <a:rPr lang="en-GB" sz="2000" b="1" i="0" dirty="0"/>
              <a:t>Serious engagement from all for the implementation</a:t>
            </a:r>
          </a:p>
          <a:p>
            <a:pPr marL="342900" algn="just" eaLnBrk="1" hangingPunct="1">
              <a:spcBef>
                <a:spcPts val="1200"/>
              </a:spcBef>
            </a:pPr>
            <a:r>
              <a:rPr lang="en-GB" sz="2000" b="1" i="0" dirty="0"/>
              <a:t>Commission and REA fully committed (High level representation to kick off meetings, close monitoring and support from project and policy officers)</a:t>
            </a:r>
          </a:p>
          <a:p>
            <a:pPr marL="342900" algn="just" eaLnBrk="1" hangingPunct="1">
              <a:spcBef>
                <a:spcPts val="1200"/>
              </a:spcBef>
            </a:pPr>
            <a:r>
              <a:rPr lang="en-GB" sz="2000" b="1" i="0" dirty="0"/>
              <a:t>Ensure the complementary funding promised is there</a:t>
            </a:r>
          </a:p>
          <a:p>
            <a:pPr marL="342900" algn="just" eaLnBrk="1" hangingPunct="1">
              <a:spcBef>
                <a:spcPts val="1200"/>
              </a:spcBef>
            </a:pPr>
            <a:r>
              <a:rPr lang="en-GB" sz="2000" b="1" i="0" dirty="0"/>
              <a:t>Ensure the Centres can operate freely and autonomously</a:t>
            </a:r>
          </a:p>
          <a:p>
            <a:pPr indent="0" algn="just" eaLnBrk="1" hangingPunct="1">
              <a:spcBef>
                <a:spcPts val="1200"/>
              </a:spcBef>
              <a:buNone/>
            </a:pPr>
            <a:endParaRPr lang="en-GB" sz="2000" b="1" i="0" dirty="0"/>
          </a:p>
          <a:p>
            <a:pPr indent="0" algn="just" eaLnBrk="1" hangingPunct="1">
              <a:spcBef>
                <a:spcPts val="1200"/>
              </a:spcBef>
              <a:buNone/>
            </a:pPr>
            <a:r>
              <a:rPr lang="en-GB" sz="2000" b="1" i="0" dirty="0">
                <a:solidFill>
                  <a:srgbClr val="FF0000"/>
                </a:solidFill>
              </a:rPr>
              <a:t>The GOAL: Create  "jewels of excellence" across Europe</a:t>
            </a:r>
          </a:p>
          <a:p>
            <a:pPr indent="0" algn="just" defTabSz="512763" eaLnBrk="1" hangingPunct="1">
              <a:lnSpc>
                <a:spcPct val="150000"/>
              </a:lnSpc>
              <a:spcAft>
                <a:spcPts val="600"/>
              </a:spcAft>
              <a:buNone/>
              <a:defRPr/>
            </a:pPr>
            <a:endParaRPr lang="en-GB" sz="1800" b="1" dirty="0"/>
          </a:p>
        </p:txBody>
      </p:sp>
    </p:spTree>
    <p:extLst>
      <p:ext uri="{BB962C8B-B14F-4D97-AF65-F5344CB8AC3E}">
        <p14:creationId xmlns:p14="http://schemas.microsoft.com/office/powerpoint/2010/main" val="3192710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75656" y="1700808"/>
            <a:ext cx="6336704" cy="3384476"/>
          </a:xfrm>
          <a:ln>
            <a:solidFill>
              <a:srgbClr val="FF0000"/>
            </a:solidFill>
          </a:ln>
        </p:spPr>
        <p:txBody>
          <a:bodyPr/>
          <a:lstStyle/>
          <a:p>
            <a:pPr indent="0" algn="ctr">
              <a:spcAft>
                <a:spcPts val="0"/>
              </a:spcAft>
              <a:buNone/>
            </a:pPr>
            <a:r>
              <a:rPr lang="fr-BE" b="1" dirty="0">
                <a:solidFill>
                  <a:srgbClr val="FF0000"/>
                </a:solidFill>
                <a:latin typeface="Times New Roman"/>
                <a:ea typeface="Times New Roman"/>
              </a:rPr>
              <a:t>BEING A PIONEER</a:t>
            </a:r>
            <a:r>
              <a:rPr lang="fr-BE" dirty="0">
                <a:latin typeface="Times New Roman"/>
                <a:ea typeface="Times New Roman"/>
              </a:rPr>
              <a:t>….</a:t>
            </a:r>
          </a:p>
          <a:p>
            <a:pPr indent="0" algn="ctr">
              <a:spcAft>
                <a:spcPts val="0"/>
              </a:spcAft>
              <a:buNone/>
            </a:pPr>
            <a:endParaRPr lang="en-GB" dirty="0">
              <a:latin typeface="Times New Roman"/>
              <a:ea typeface="Times New Roman"/>
            </a:endParaRPr>
          </a:p>
          <a:p>
            <a:pPr indent="0">
              <a:spcAft>
                <a:spcPts val="0"/>
              </a:spcAft>
              <a:buNone/>
            </a:pPr>
            <a:r>
              <a:rPr lang="en-GB" b="1" dirty="0">
                <a:latin typeface="Times New Roman"/>
                <a:ea typeface="Times New Roman"/>
              </a:rPr>
              <a:t>"The person who follows the crowd will usually go no further than the crowd. </a:t>
            </a:r>
          </a:p>
          <a:p>
            <a:pPr indent="0">
              <a:spcAft>
                <a:spcPts val="0"/>
              </a:spcAft>
              <a:buNone/>
            </a:pPr>
            <a:r>
              <a:rPr lang="en-GB" b="1" dirty="0">
                <a:latin typeface="Times New Roman"/>
                <a:ea typeface="Times New Roman"/>
              </a:rPr>
              <a:t>The person who walks alone is likely to find himself in places no one has ever seen before</a:t>
            </a:r>
            <a:r>
              <a:rPr lang="en-GB" dirty="0">
                <a:latin typeface="Times New Roman"/>
                <a:ea typeface="Times New Roman"/>
              </a:rPr>
              <a:t>."</a:t>
            </a:r>
            <a:endParaRPr lang="en-GB" dirty="0">
              <a:latin typeface="Times New Roman"/>
              <a:ea typeface="Calibri"/>
            </a:endParaRPr>
          </a:p>
          <a:p>
            <a:pPr indent="0">
              <a:spcAft>
                <a:spcPts val="0"/>
              </a:spcAft>
              <a:buNone/>
            </a:pPr>
            <a:r>
              <a:rPr lang="en-GB" b="1" dirty="0">
                <a:solidFill>
                  <a:srgbClr val="0000FF"/>
                </a:solidFill>
                <a:latin typeface="Times New Roman"/>
                <a:ea typeface="Times New Roman"/>
                <a:hlinkClick r:id="rId2"/>
              </a:rPr>
              <a:t>Albert Einstein</a:t>
            </a:r>
            <a:endParaRPr lang="en-GB" sz="3600" b="1" dirty="0">
              <a:effectLst/>
              <a:latin typeface="Times New Roman"/>
              <a:ea typeface="Calibri"/>
            </a:endParaRPr>
          </a:p>
        </p:txBody>
      </p:sp>
      <p:sp>
        <p:nvSpPr>
          <p:cNvPr id="8" name="Rectangle 7"/>
          <p:cNvSpPr/>
          <p:nvPr/>
        </p:nvSpPr>
        <p:spPr>
          <a:xfrm>
            <a:off x="4067944" y="5373216"/>
            <a:ext cx="4572000" cy="400110"/>
          </a:xfrm>
          <a:prstGeom prst="rect">
            <a:avLst/>
          </a:prstGeom>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fr-BE" sz="2000" b="1" i="0" u="none" strike="noStrike" kern="1200" cap="none" spc="0" normalizeH="0" baseline="0" noProof="0" dirty="0">
                <a:ln>
                  <a:noFill/>
                </a:ln>
                <a:solidFill>
                  <a:srgbClr val="000000"/>
                </a:solidFill>
                <a:effectLst/>
                <a:uLnTx/>
                <a:uFillTx/>
                <a:latin typeface="Times New Roman"/>
                <a:ea typeface="+mn-ea"/>
                <a:cs typeface="+mn-cs"/>
              </a:rPr>
              <a:t>…. But </a:t>
            </a:r>
            <a:r>
              <a:rPr kumimoji="0" lang="fr-BE" sz="2000" b="1" i="0" u="none" strike="noStrike" kern="1200" cap="none" spc="0" normalizeH="0" baseline="0" noProof="0" dirty="0" err="1">
                <a:ln>
                  <a:noFill/>
                </a:ln>
                <a:solidFill>
                  <a:srgbClr val="000000"/>
                </a:solidFill>
                <a:effectLst/>
                <a:uLnTx/>
                <a:uFillTx/>
                <a:latin typeface="Times New Roman"/>
                <a:ea typeface="+mn-ea"/>
                <a:cs typeface="+mn-cs"/>
              </a:rPr>
              <a:t>you</a:t>
            </a:r>
            <a:r>
              <a:rPr kumimoji="0" lang="fr-BE" sz="2000" b="1" i="0" u="none" strike="noStrike" kern="1200" cap="none" spc="0" normalizeH="0" baseline="0" noProof="0" dirty="0">
                <a:ln>
                  <a:noFill/>
                </a:ln>
                <a:solidFill>
                  <a:srgbClr val="000000"/>
                </a:solidFill>
                <a:effectLst/>
                <a:uLnTx/>
                <a:uFillTx/>
                <a:latin typeface="Times New Roman"/>
                <a:ea typeface="+mn-ea"/>
                <a:cs typeface="+mn-cs"/>
              </a:rPr>
              <a:t> </a:t>
            </a:r>
            <a:r>
              <a:rPr kumimoji="0" lang="fr-BE" sz="2000" b="1" i="0" u="none" strike="noStrike" kern="1200" cap="none" spc="0" normalizeH="0" baseline="0" noProof="0" dirty="0" err="1">
                <a:ln>
                  <a:noFill/>
                </a:ln>
                <a:solidFill>
                  <a:srgbClr val="000000"/>
                </a:solidFill>
                <a:effectLst/>
                <a:uLnTx/>
                <a:uFillTx/>
                <a:latin typeface="Times New Roman"/>
                <a:ea typeface="+mn-ea"/>
                <a:cs typeface="+mn-cs"/>
              </a:rPr>
              <a:t>will</a:t>
            </a:r>
            <a:r>
              <a:rPr kumimoji="0" lang="fr-BE" sz="2000" b="1" i="0" u="none" strike="noStrike" kern="1200" cap="none" spc="0" normalizeH="0" baseline="0" noProof="0" dirty="0">
                <a:ln>
                  <a:noFill/>
                </a:ln>
                <a:solidFill>
                  <a:srgbClr val="000000"/>
                </a:solidFill>
                <a:effectLst/>
                <a:uLnTx/>
                <a:uFillTx/>
                <a:latin typeface="Times New Roman"/>
                <a:ea typeface="+mn-ea"/>
                <a:cs typeface="+mn-cs"/>
              </a:rPr>
              <a:t> not </a:t>
            </a:r>
            <a:r>
              <a:rPr kumimoji="0" lang="fr-BE" sz="2000" b="1" i="0" u="none" strike="noStrike" kern="1200" cap="none" spc="0" normalizeH="0" baseline="0" noProof="0" dirty="0" err="1">
                <a:ln>
                  <a:noFill/>
                </a:ln>
                <a:solidFill>
                  <a:srgbClr val="000000"/>
                </a:solidFill>
                <a:effectLst/>
                <a:uLnTx/>
                <a:uFillTx/>
                <a:latin typeface="Times New Roman"/>
                <a:ea typeface="+mn-ea"/>
                <a:cs typeface="+mn-cs"/>
              </a:rPr>
              <a:t>be</a:t>
            </a:r>
            <a:r>
              <a:rPr kumimoji="0" lang="fr-BE" sz="2000" b="1" i="0" u="none" strike="noStrike" kern="1200" cap="none" spc="0" normalizeH="0" baseline="0" noProof="0" dirty="0">
                <a:ln>
                  <a:noFill/>
                </a:ln>
                <a:solidFill>
                  <a:srgbClr val="000000"/>
                </a:solidFill>
                <a:effectLst/>
                <a:uLnTx/>
                <a:uFillTx/>
                <a:latin typeface="Times New Roman"/>
                <a:ea typeface="+mn-ea"/>
                <a:cs typeface="+mn-cs"/>
              </a:rPr>
              <a:t> </a:t>
            </a:r>
            <a:r>
              <a:rPr kumimoji="0" lang="fr-BE" sz="2000" b="1" i="0" u="none" strike="noStrike" kern="1200" cap="none" spc="0" normalizeH="0" baseline="0" noProof="0" dirty="0" err="1">
                <a:ln>
                  <a:noFill/>
                </a:ln>
                <a:solidFill>
                  <a:srgbClr val="000000"/>
                </a:solidFill>
                <a:effectLst/>
                <a:uLnTx/>
                <a:uFillTx/>
                <a:latin typeface="Times New Roman"/>
                <a:ea typeface="+mn-ea"/>
                <a:cs typeface="+mn-cs"/>
              </a:rPr>
              <a:t>left</a:t>
            </a:r>
            <a:r>
              <a:rPr kumimoji="0" lang="fr-BE" sz="2000" b="1" i="0" u="none" strike="noStrike" kern="1200" cap="none" spc="0" normalizeH="0" baseline="0" noProof="0" dirty="0">
                <a:ln>
                  <a:noFill/>
                </a:ln>
                <a:solidFill>
                  <a:srgbClr val="000000"/>
                </a:solidFill>
                <a:effectLst/>
                <a:uLnTx/>
                <a:uFillTx/>
                <a:latin typeface="Times New Roman"/>
                <a:ea typeface="+mn-ea"/>
                <a:cs typeface="+mn-cs"/>
              </a:rPr>
              <a:t> </a:t>
            </a:r>
            <a:r>
              <a:rPr kumimoji="0" lang="fr-BE" sz="2000" b="1" i="0" u="none" strike="noStrike" kern="1200" cap="none" spc="0" normalizeH="0" baseline="0" noProof="0" dirty="0" err="1">
                <a:ln>
                  <a:noFill/>
                </a:ln>
                <a:solidFill>
                  <a:srgbClr val="000000"/>
                </a:solidFill>
                <a:effectLst/>
                <a:uLnTx/>
                <a:uFillTx/>
                <a:latin typeface="Times New Roman"/>
                <a:ea typeface="+mn-ea"/>
                <a:cs typeface="+mn-cs"/>
              </a:rPr>
              <a:t>alone</a:t>
            </a:r>
            <a:r>
              <a:rPr kumimoji="0" lang="fr-BE" sz="2000" b="1" i="0" u="none" strike="noStrike" kern="1200" cap="none" spc="0" normalizeH="0" baseline="0" noProof="0" dirty="0">
                <a:ln>
                  <a:noFill/>
                </a:ln>
                <a:solidFill>
                  <a:srgbClr val="000000"/>
                </a:solidFill>
                <a:effectLst/>
                <a:uLnTx/>
                <a:uFillTx/>
                <a:latin typeface="Times New Roman"/>
                <a:ea typeface="+mn-ea"/>
                <a:cs typeface="+mn-cs"/>
              </a:rPr>
              <a:t>!</a:t>
            </a:r>
            <a:endParaRPr kumimoji="0" lang="en-GB" sz="2000" b="1" i="0" u="none" strike="noStrike" kern="1200" cap="none" spc="0" normalizeH="0" baseline="0" noProof="0" dirty="0">
              <a:ln>
                <a:noFill/>
              </a:ln>
              <a:solidFill>
                <a:srgbClr val="000000"/>
              </a:solidFill>
              <a:effectLst/>
              <a:uLnTx/>
              <a:uFillTx/>
              <a:latin typeface="Verdana" pitchFamily="34" charset="0"/>
              <a:ea typeface="+mn-ea"/>
              <a:cs typeface="+mn-cs"/>
            </a:endParaRPr>
          </a:p>
        </p:txBody>
      </p:sp>
    </p:spTree>
    <p:extLst>
      <p:ext uri="{BB962C8B-B14F-4D97-AF65-F5344CB8AC3E}">
        <p14:creationId xmlns:p14="http://schemas.microsoft.com/office/powerpoint/2010/main" val="63720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8229600" cy="936625"/>
          </a:xfrm>
        </p:spPr>
        <p:txBody>
          <a:bodyPr/>
          <a:lstStyle/>
          <a:p>
            <a:pPr algn="ctr"/>
            <a:r>
              <a:rPr lang="en-GB" sz="3200" dirty="0">
                <a:solidFill>
                  <a:srgbClr val="C00000"/>
                </a:solidFill>
                <a:effectLst>
                  <a:outerShdw blurRad="38100" dist="38100" dir="2700000" algn="tl">
                    <a:srgbClr val="000000">
                      <a:alpha val="43137"/>
                    </a:srgbClr>
                  </a:outerShdw>
                </a:effectLst>
              </a:rPr>
              <a:t>Teaming in H2020</a:t>
            </a:r>
            <a:endParaRPr lang="en-GB" dirty="0"/>
          </a:p>
        </p:txBody>
      </p:sp>
      <p:sp>
        <p:nvSpPr>
          <p:cNvPr id="3" name="Content Placeholder 2"/>
          <p:cNvSpPr>
            <a:spLocks noGrp="1"/>
          </p:cNvSpPr>
          <p:nvPr>
            <p:ph idx="1"/>
          </p:nvPr>
        </p:nvSpPr>
        <p:spPr>
          <a:xfrm>
            <a:off x="467544" y="1844824"/>
            <a:ext cx="8496944" cy="3888432"/>
          </a:xfrm>
        </p:spPr>
        <p:txBody>
          <a:bodyPr/>
          <a:lstStyle/>
          <a:p>
            <a:pPr indent="0" algn="just" eaLnBrk="1" hangingPunct="1">
              <a:spcBef>
                <a:spcPts val="1200"/>
              </a:spcBef>
              <a:buNone/>
            </a:pPr>
            <a:r>
              <a:rPr lang="en-GB" sz="1800" b="1" i="0" u="sng" dirty="0"/>
              <a:t>Objective:</a:t>
            </a:r>
            <a:r>
              <a:rPr lang="en-GB" sz="1800" b="1" i="0" dirty="0"/>
              <a:t> </a:t>
            </a:r>
          </a:p>
          <a:p>
            <a:pPr algn="just" eaLnBrk="1" hangingPunct="1">
              <a:spcBef>
                <a:spcPts val="1200"/>
              </a:spcBef>
              <a:buClrTx/>
            </a:pPr>
            <a:r>
              <a:rPr lang="en-GB" sz="1800" b="1" i="0" dirty="0"/>
              <a:t>Creation of new (or significant upgrade of existing) Centres of Excellence in low R&amp;I performing or "Widening" countries</a:t>
            </a:r>
          </a:p>
          <a:p>
            <a:pPr indent="0" algn="just" eaLnBrk="1" hangingPunct="1">
              <a:spcBef>
                <a:spcPts val="1200"/>
              </a:spcBef>
              <a:buNone/>
            </a:pPr>
            <a:r>
              <a:rPr lang="en-GB" sz="1800" b="1" i="0" u="sng" dirty="0"/>
              <a:t>The Partnership </a:t>
            </a:r>
            <a:r>
              <a:rPr lang="en-GB" sz="1800" b="1" i="0" u="sng" dirty="0">
                <a:solidFill>
                  <a:srgbClr val="FF0000"/>
                </a:solidFill>
              </a:rPr>
              <a:t>(minimum conditions)</a:t>
            </a:r>
            <a:r>
              <a:rPr lang="en-GB" sz="1800" b="1" i="0" dirty="0"/>
              <a:t>: 2 </a:t>
            </a:r>
            <a:r>
              <a:rPr lang="en-GB" sz="1800" b="1" i="0" dirty="0">
                <a:solidFill>
                  <a:srgbClr val="FF0000"/>
                </a:solidFill>
              </a:rPr>
              <a:t>parties</a:t>
            </a:r>
            <a:r>
              <a:rPr lang="en-GB" sz="1800" b="1" i="0" dirty="0"/>
              <a:t> in each project</a:t>
            </a:r>
          </a:p>
          <a:p>
            <a:pPr indent="0" algn="just" eaLnBrk="1" hangingPunct="1">
              <a:spcBef>
                <a:spcPts val="1200"/>
              </a:spcBef>
              <a:buNone/>
            </a:pPr>
            <a:endParaRPr lang="en-GB" sz="1800" b="1" i="0" dirty="0"/>
          </a:p>
          <a:p>
            <a:pPr indent="0" algn="just" eaLnBrk="1" hangingPunct="1">
              <a:spcBef>
                <a:spcPct val="30000"/>
              </a:spcBef>
              <a:spcAft>
                <a:spcPct val="50000"/>
              </a:spcAft>
              <a:buNone/>
            </a:pPr>
            <a:r>
              <a:rPr lang="en-GB" sz="1800" b="1" i="0" dirty="0"/>
              <a:t>(1) the COORDINATOR from a "Widening" country (must be a national/regional authority, research funding agency, university or res. organisation)</a:t>
            </a:r>
          </a:p>
          <a:p>
            <a:pPr indent="0" algn="just" eaLnBrk="1" hangingPunct="1">
              <a:spcBef>
                <a:spcPct val="30000"/>
              </a:spcBef>
              <a:spcAft>
                <a:spcPct val="50000"/>
              </a:spcAft>
              <a:buNone/>
            </a:pPr>
            <a:r>
              <a:rPr lang="en-GB" sz="1800" b="1" i="0" dirty="0"/>
              <a:t>(2) a university or res. organisation with an international reputation in R&amp;I excellence (from all EU28 or AC) </a:t>
            </a:r>
            <a:r>
              <a:rPr lang="en-GB" sz="1800" b="1" i="0" u="sng" dirty="0"/>
              <a:t>not</a:t>
            </a:r>
            <a:r>
              <a:rPr lang="en-GB" sz="1800" b="1" i="0" dirty="0"/>
              <a:t> from the country of the coordinator</a:t>
            </a:r>
          </a:p>
          <a:p>
            <a:pPr eaLnBrk="1" hangingPunct="1">
              <a:spcBef>
                <a:spcPts val="1200"/>
              </a:spcBef>
              <a:buClrTx/>
              <a:buFont typeface="Wingdings" panose="05000000000000000000" pitchFamily="2" charset="2"/>
              <a:buChar char="Ø"/>
            </a:pPr>
            <a:r>
              <a:rPr lang="en-GB" sz="1800" b="1" i="0" dirty="0">
                <a:solidFill>
                  <a:srgbClr val="FF0000"/>
                </a:solidFill>
              </a:rPr>
              <a:t>Implementation in 2 Phases</a:t>
            </a:r>
          </a:p>
          <a:p>
            <a:pPr indent="0">
              <a:buNone/>
            </a:pPr>
            <a:endParaRPr lang="en-GB" b="1" dirty="0"/>
          </a:p>
        </p:txBody>
      </p:sp>
    </p:spTree>
    <p:extLst>
      <p:ext uri="{BB962C8B-B14F-4D97-AF65-F5344CB8AC3E}">
        <p14:creationId xmlns:p14="http://schemas.microsoft.com/office/powerpoint/2010/main" val="15601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936625"/>
          </a:xfrm>
        </p:spPr>
        <p:txBody>
          <a:bodyPr/>
          <a:lstStyle/>
          <a:p>
            <a:pPr algn="ctr"/>
            <a:r>
              <a:rPr lang="en-GB" dirty="0">
                <a:solidFill>
                  <a:srgbClr val="C00000"/>
                </a:solidFill>
              </a:rPr>
              <a:t>Teaming Phase 2</a:t>
            </a:r>
          </a:p>
        </p:txBody>
      </p:sp>
      <p:sp>
        <p:nvSpPr>
          <p:cNvPr id="3" name="Content Placeholder 2"/>
          <p:cNvSpPr>
            <a:spLocks noGrp="1"/>
          </p:cNvSpPr>
          <p:nvPr>
            <p:ph idx="1"/>
          </p:nvPr>
        </p:nvSpPr>
        <p:spPr>
          <a:xfrm>
            <a:off x="395536" y="1916832"/>
            <a:ext cx="8229600" cy="4608512"/>
          </a:xfrm>
        </p:spPr>
        <p:txBody>
          <a:bodyPr/>
          <a:lstStyle/>
          <a:p>
            <a:pPr indent="0" algn="just" defTabSz="512763" eaLnBrk="1" hangingPunct="1">
              <a:lnSpc>
                <a:spcPct val="150000"/>
              </a:lnSpc>
              <a:spcAft>
                <a:spcPts val="600"/>
              </a:spcAft>
              <a:buNone/>
              <a:defRPr/>
            </a:pPr>
            <a:r>
              <a:rPr lang="en-GB" sz="1700" b="1" i="0" u="sng" dirty="0">
                <a:solidFill>
                  <a:srgbClr val="FF0000"/>
                </a:solidFill>
              </a:rPr>
              <a:t>Extract from the WP Phase 2:</a:t>
            </a:r>
            <a:r>
              <a:rPr lang="en-GB" sz="1700" b="1" i="0" dirty="0">
                <a:solidFill>
                  <a:srgbClr val="FF0000"/>
                </a:solidFill>
              </a:rPr>
              <a:t> </a:t>
            </a:r>
            <a:r>
              <a:rPr lang="en-GB" sz="1700" b="1" dirty="0"/>
              <a:t>"Subject to the financial commitment for the project from other sources, the Commission may provide substantial financial support (max. €15 million) for the first steps of implementation (5-7 years) of the Centre covering administrative, personnel and operational costs as well as "minor" support for equipment and consumables."</a:t>
            </a:r>
            <a:endParaRPr lang="en-GB" sz="1700" b="1" i="0" u="sng" dirty="0">
              <a:solidFill>
                <a:srgbClr val="FF0000"/>
              </a:solidFill>
            </a:endParaRPr>
          </a:p>
          <a:p>
            <a:pPr indent="0" algn="just" defTabSz="512763" eaLnBrk="1" hangingPunct="1">
              <a:lnSpc>
                <a:spcPct val="150000"/>
              </a:lnSpc>
              <a:spcAft>
                <a:spcPts val="600"/>
              </a:spcAft>
              <a:buNone/>
              <a:defRPr/>
            </a:pPr>
            <a:r>
              <a:rPr lang="en-GB" sz="1700" b="1" i="0" u="sng" dirty="0">
                <a:solidFill>
                  <a:srgbClr val="FF0000"/>
                </a:solidFill>
              </a:rPr>
              <a:t>Synergies with ESIF</a:t>
            </a:r>
            <a:r>
              <a:rPr lang="en-GB" sz="1700" b="1" u="sng" dirty="0">
                <a:solidFill>
                  <a:srgbClr val="FF0000"/>
                </a:solidFill>
              </a:rPr>
              <a:t>:</a:t>
            </a:r>
            <a:r>
              <a:rPr lang="en-GB" sz="1700" b="1" dirty="0">
                <a:solidFill>
                  <a:srgbClr val="FF0000"/>
                </a:solidFill>
              </a:rPr>
              <a:t> </a:t>
            </a:r>
            <a:r>
              <a:rPr lang="en-GB" sz="1700" b="1" i="0" dirty="0"/>
              <a:t>Teaming is a unique instrument that promotes synergies as it encourages the deployment of ESIF to cover the </a:t>
            </a:r>
            <a:r>
              <a:rPr lang="en-GB" sz="1700" b="1" i="0" dirty="0">
                <a:solidFill>
                  <a:srgbClr val="FF0000"/>
                </a:solidFill>
              </a:rPr>
              <a:t>complementary funding </a:t>
            </a:r>
            <a:r>
              <a:rPr lang="en-GB" sz="1700" b="1" i="0" dirty="0"/>
              <a:t>for non H2020 costs of the </a:t>
            </a:r>
            <a:r>
              <a:rPr lang="en-GB" sz="1700" b="1" i="0" dirty="0" err="1"/>
              <a:t>CoE</a:t>
            </a:r>
            <a:r>
              <a:rPr lang="en-GB" sz="1700" b="1" i="0" dirty="0"/>
              <a:t> (i.e. infrastructure).</a:t>
            </a:r>
            <a:endParaRPr lang="en-GB" sz="1700" b="1" i="0" dirty="0">
              <a:solidFill>
                <a:srgbClr val="FF0000"/>
              </a:solidFill>
            </a:endParaRPr>
          </a:p>
        </p:txBody>
      </p:sp>
    </p:spTree>
    <p:extLst>
      <p:ext uri="{BB962C8B-B14F-4D97-AF65-F5344CB8AC3E}">
        <p14:creationId xmlns:p14="http://schemas.microsoft.com/office/powerpoint/2010/main" val="343058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936625"/>
          </a:xfrm>
        </p:spPr>
        <p:txBody>
          <a:bodyPr/>
          <a:lstStyle/>
          <a:p>
            <a:pPr algn="ctr"/>
            <a:r>
              <a:rPr lang="en-GB" dirty="0">
                <a:solidFill>
                  <a:srgbClr val="C00000"/>
                </a:solidFill>
              </a:rPr>
              <a:t>Key success factors</a:t>
            </a:r>
          </a:p>
        </p:txBody>
      </p:sp>
      <p:sp>
        <p:nvSpPr>
          <p:cNvPr id="3" name="Content Placeholder 2"/>
          <p:cNvSpPr>
            <a:spLocks noGrp="1"/>
          </p:cNvSpPr>
          <p:nvPr>
            <p:ph idx="1"/>
          </p:nvPr>
        </p:nvSpPr>
        <p:spPr>
          <a:xfrm>
            <a:off x="395536" y="2204864"/>
            <a:ext cx="8229600" cy="3888432"/>
          </a:xfrm>
        </p:spPr>
        <p:txBody>
          <a:bodyPr/>
          <a:lstStyle/>
          <a:p>
            <a:pPr lvl="0" eaLnBrk="1" hangingPunct="1">
              <a:spcBef>
                <a:spcPts val="1200"/>
              </a:spcBef>
            </a:pPr>
            <a:r>
              <a:rPr lang="en-GB" sz="2000" b="1" i="0" dirty="0"/>
              <a:t>Scientific </a:t>
            </a:r>
            <a:r>
              <a:rPr lang="en-GB" sz="1900" b="1" i="0" dirty="0"/>
              <a:t>and</a:t>
            </a:r>
            <a:r>
              <a:rPr lang="en-GB" sz="2000" b="1" i="0" dirty="0"/>
              <a:t> innovation potential of the </a:t>
            </a:r>
            <a:r>
              <a:rPr lang="en-GB" sz="2000" b="1" i="0" dirty="0" err="1"/>
              <a:t>CoE</a:t>
            </a:r>
            <a:endParaRPr lang="en-GB" sz="2000" b="1" i="0" dirty="0"/>
          </a:p>
          <a:p>
            <a:pPr lvl="0" eaLnBrk="1" hangingPunct="1">
              <a:spcBef>
                <a:spcPts val="1200"/>
              </a:spcBef>
            </a:pPr>
            <a:r>
              <a:rPr lang="en-GB" sz="2000" b="1" i="0" dirty="0"/>
              <a:t>Growth impact for the </a:t>
            </a:r>
            <a:r>
              <a:rPr lang="en-GB" sz="2000" b="1" i="0" dirty="0" err="1"/>
              <a:t>CoE</a:t>
            </a:r>
            <a:r>
              <a:rPr lang="en-GB" sz="2000" b="1" i="0" dirty="0"/>
              <a:t> for the country/region</a:t>
            </a:r>
          </a:p>
          <a:p>
            <a:pPr lvl="0" eaLnBrk="1" hangingPunct="1">
              <a:spcBef>
                <a:spcPts val="1200"/>
              </a:spcBef>
            </a:pPr>
            <a:r>
              <a:rPr lang="en-GB" sz="2000" b="1" i="0" dirty="0"/>
              <a:t>Solid partnership and strong engagement of partners</a:t>
            </a:r>
          </a:p>
          <a:p>
            <a:pPr lvl="0" eaLnBrk="1" hangingPunct="1">
              <a:spcBef>
                <a:spcPts val="1200"/>
              </a:spcBef>
            </a:pPr>
            <a:r>
              <a:rPr lang="en-GB" sz="2000" b="1" i="0" dirty="0"/>
              <a:t>Full autonomy in decision making for the new </a:t>
            </a:r>
            <a:r>
              <a:rPr lang="en-GB" sz="2000" b="1" i="0" dirty="0" err="1"/>
              <a:t>CoE</a:t>
            </a:r>
            <a:endParaRPr lang="en-GB" sz="2000" b="1" i="0" dirty="0"/>
          </a:p>
          <a:p>
            <a:pPr lvl="0" eaLnBrk="1" hangingPunct="1">
              <a:spcBef>
                <a:spcPts val="1200"/>
              </a:spcBef>
            </a:pPr>
            <a:r>
              <a:rPr lang="en-GB" sz="2000" b="1" i="0" dirty="0"/>
              <a:t>Long term self-sustainability of the </a:t>
            </a:r>
            <a:r>
              <a:rPr lang="en-GB" sz="2000" b="1" i="0" dirty="0" err="1"/>
              <a:t>CoE</a:t>
            </a:r>
            <a:endParaRPr lang="en-GB" sz="2000" b="1" i="0" dirty="0"/>
          </a:p>
          <a:p>
            <a:pPr lvl="0" eaLnBrk="1" hangingPunct="1">
              <a:spcBef>
                <a:spcPts val="1200"/>
              </a:spcBef>
            </a:pPr>
            <a:r>
              <a:rPr lang="en-GB" sz="2000" b="1" i="0" dirty="0"/>
              <a:t>Alignment with RIS 3 - Comparative advantages maximised</a:t>
            </a:r>
          </a:p>
          <a:p>
            <a:pPr lvl="0" eaLnBrk="1" hangingPunct="1">
              <a:spcBef>
                <a:spcPts val="1200"/>
              </a:spcBef>
            </a:pPr>
            <a:r>
              <a:rPr lang="en-GB" sz="2000" b="1" i="0" dirty="0"/>
              <a:t>Long term financial commitments from relevant authorities</a:t>
            </a:r>
          </a:p>
          <a:p>
            <a:pPr lvl="0" eaLnBrk="1" hangingPunct="1">
              <a:spcBef>
                <a:spcPts val="1200"/>
              </a:spcBef>
            </a:pPr>
            <a:endParaRPr lang="en-GB" sz="2000" b="1" i="0" dirty="0"/>
          </a:p>
          <a:p>
            <a:pPr lvl="0" eaLnBrk="1" hangingPunct="1">
              <a:spcBef>
                <a:spcPts val="1200"/>
              </a:spcBef>
            </a:pPr>
            <a:endParaRPr lang="en-GB" sz="2000" b="1" i="0" dirty="0"/>
          </a:p>
          <a:p>
            <a:pPr indent="0" algn="just" defTabSz="512763" eaLnBrk="1" hangingPunct="1">
              <a:lnSpc>
                <a:spcPct val="150000"/>
              </a:lnSpc>
              <a:spcAft>
                <a:spcPts val="600"/>
              </a:spcAft>
              <a:buNone/>
              <a:defRPr/>
            </a:pPr>
            <a:endParaRPr lang="en-GB" sz="1800" b="1" dirty="0"/>
          </a:p>
        </p:txBody>
      </p:sp>
    </p:spTree>
    <p:extLst>
      <p:ext uri="{BB962C8B-B14F-4D97-AF65-F5344CB8AC3E}">
        <p14:creationId xmlns:p14="http://schemas.microsoft.com/office/powerpoint/2010/main" val="2736460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26162" y="836712"/>
            <a:ext cx="8208912" cy="576064"/>
          </a:xfrm>
        </p:spPr>
        <p:txBody>
          <a:bodyPr/>
          <a:lstStyle/>
          <a:p>
            <a:pPr algn="ctr">
              <a:defRPr/>
            </a:pPr>
            <a:r>
              <a:rPr lang="en-GB" sz="2800" dirty="0">
                <a:solidFill>
                  <a:srgbClr val="C00000"/>
                </a:solidFill>
                <a:effectLst>
                  <a:outerShdw blurRad="38100" dist="38100" dir="2700000" algn="tl">
                    <a:srgbClr val="000000">
                      <a:alpha val="43137"/>
                    </a:srgbClr>
                  </a:outerShdw>
                </a:effectLst>
              </a:rPr>
              <a:t>Autonomy</a:t>
            </a:r>
          </a:p>
        </p:txBody>
      </p:sp>
      <p:sp>
        <p:nvSpPr>
          <p:cNvPr id="4" name="Slide Number Placeholder 3"/>
          <p:cNvSpPr>
            <a:spLocks noGrp="1"/>
          </p:cNvSpPr>
          <p:nvPr>
            <p:ph type="sldNum" sz="quarter" idx="4294967295"/>
          </p:nvPr>
        </p:nvSpPr>
        <p:spPr>
          <a:xfrm>
            <a:off x="70104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F94CBCA-C969-4A76-8114-B3EE5FCD24A6}"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 name="TextBox 3"/>
          <p:cNvSpPr txBox="1">
            <a:spLocks noChangeArrowheads="1"/>
          </p:cNvSpPr>
          <p:nvPr/>
        </p:nvSpPr>
        <p:spPr bwMode="auto">
          <a:xfrm>
            <a:off x="346142" y="1700808"/>
            <a:ext cx="8568951" cy="697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marL="342900" marR="0" lvl="0" indent="-342900" algn="just" defTabSz="512763" rtl="0" eaLnBrk="1" fontAlgn="base" latinLnBrk="0" hangingPunct="1">
              <a:lnSpc>
                <a:spcPct val="100000"/>
              </a:lnSpc>
              <a:spcBef>
                <a:spcPct val="0"/>
              </a:spcBef>
              <a:spcAft>
                <a:spcPts val="600"/>
              </a:spcAft>
              <a:buClrTx/>
              <a:buSzTx/>
              <a:buFontTx/>
              <a:buNone/>
              <a:tabLst/>
              <a:defRPr/>
            </a:pPr>
            <a:r>
              <a:rPr kumimoji="0" lang="en-GB" sz="1400" b="1" i="0" u="none" strike="noStrike" kern="0" cap="none" spc="0" normalizeH="0" baseline="0" noProof="0" dirty="0">
                <a:ln>
                  <a:noFill/>
                </a:ln>
                <a:solidFill>
                  <a:srgbClr val="FF0000"/>
                </a:solidFill>
                <a:effectLst/>
                <a:uLnTx/>
                <a:uFillTx/>
                <a:latin typeface="Verdana" pitchFamily="34" charset="0"/>
                <a:ea typeface="+mn-ea"/>
                <a:cs typeface="+mn-cs"/>
              </a:rPr>
              <a:t>WP text:</a:t>
            </a:r>
            <a:r>
              <a:rPr kumimoji="0" lang="en-GB" sz="1400" b="0" i="0" u="none" strike="noStrike" kern="0" cap="none" spc="0" normalizeH="0" baseline="0" noProof="0" dirty="0">
                <a:ln>
                  <a:noFill/>
                </a:ln>
                <a:solidFill>
                  <a:srgbClr val="FF0000"/>
                </a:solidFill>
                <a:effectLst/>
                <a:uLnTx/>
                <a:uFillTx/>
                <a:latin typeface="Verdana" pitchFamily="34" charset="0"/>
                <a:ea typeface="+mn-ea"/>
                <a:cs typeface="+mn-cs"/>
              </a:rPr>
              <a:t> </a:t>
            </a:r>
            <a:r>
              <a:rPr kumimoji="0" lang="en-GB" sz="1400" b="0" i="1" u="none" strike="noStrike" kern="1200" cap="none" spc="0" normalizeH="0" baseline="0" noProof="0" dirty="0">
                <a:ln>
                  <a:noFill/>
                </a:ln>
                <a:solidFill>
                  <a:srgbClr val="000000"/>
                </a:solidFill>
                <a:effectLst/>
                <a:uLnTx/>
                <a:uFillTx/>
                <a:latin typeface="Verdana" pitchFamily="34" charset="0"/>
                <a:ea typeface="+mn-ea"/>
                <a:cs typeface="+mn-cs"/>
              </a:rPr>
              <a:t>Demonstrate how the newly established/upgraded Centre will have full autonomy in decision making. In particular, the Centre of Excellence should have the maximum degree of autonomy in terms of taking its own decisions, being in legal, administrative, operational, personnel and academic matters. The Centre should be able to set and pay competitive salaries for its personnel.</a:t>
            </a: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none" strike="noStrike" kern="1200" cap="none" spc="0" normalizeH="0" baseline="0" noProof="0" dirty="0">
              <a:ln>
                <a:noFill/>
              </a:ln>
              <a:solidFill>
                <a:srgbClr val="00000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Need max degree of autonomy (not necessarily full) respecting national applicable laws</a:t>
            </a:r>
          </a:p>
          <a:p>
            <a:pPr marL="342900" marR="0" lvl="0" indent="-34290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Not essential for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 to be a separate legal entity – it could remain under an umbrella organisation e.g. university).</a:t>
            </a: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endParaRPr>
          </a:p>
          <a:p>
            <a:pPr marL="0" marR="0" lvl="0" indent="0" algn="just" defTabSz="512763" rtl="0" eaLnBrk="1" fontAlgn="base" latinLnBrk="0" hangingPunct="1">
              <a:lnSpc>
                <a:spcPct val="100000"/>
              </a:lnSpc>
              <a:spcBef>
                <a:spcPct val="0"/>
              </a:spcBef>
              <a:spcAft>
                <a:spcPts val="600"/>
              </a:spcAft>
              <a:buClrTx/>
              <a:buSzTx/>
              <a:buFontTx/>
              <a:buNone/>
              <a:tabLst/>
              <a:defRPr/>
            </a:pPr>
            <a:r>
              <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rPr>
              <a:t>Key elements </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could be (non-exhaustive list):</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Autonomy in recruitment/HR issues/salary setting for the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Financial autonomy, i.e. separate budget line</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Separate infrastructure building for the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Academic autonomy in terms of setting its own research agenda</a:t>
            </a:r>
          </a:p>
          <a:p>
            <a:pPr marL="342900" marR="0" lvl="0" indent="-342900" algn="just" defTabSz="512763" rtl="0" eaLnBrk="1" fontAlgn="base" latinLnBrk="0" hangingPunct="1">
              <a:lnSpc>
                <a:spcPct val="100000"/>
              </a:lnSpc>
              <a:spcBef>
                <a:spcPct val="0"/>
              </a:spcBef>
              <a:spcAft>
                <a:spcPts val="600"/>
              </a:spcAft>
              <a:buClrTx/>
              <a:buSzTx/>
              <a:buFontTx/>
              <a:buChar char="-"/>
              <a:tabLst/>
              <a:defRPr/>
            </a:pPr>
            <a:endParaRPr kumimoji="0" lang="en-GB" sz="1800" b="0" i="1"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p:txBody>
      </p:sp>
    </p:spTree>
    <p:extLst>
      <p:ext uri="{BB962C8B-B14F-4D97-AF65-F5344CB8AC3E}">
        <p14:creationId xmlns:p14="http://schemas.microsoft.com/office/powerpoint/2010/main" val="93606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26162" y="836712"/>
            <a:ext cx="8208912" cy="576064"/>
          </a:xfrm>
        </p:spPr>
        <p:txBody>
          <a:bodyPr/>
          <a:lstStyle/>
          <a:p>
            <a:pPr algn="ctr">
              <a:defRPr/>
            </a:pPr>
            <a:r>
              <a:rPr lang="en-GB" sz="2800" dirty="0">
                <a:solidFill>
                  <a:srgbClr val="C00000"/>
                </a:solidFill>
                <a:effectLst>
                  <a:outerShdw blurRad="38100" dist="38100" dir="2700000" algn="tl">
                    <a:srgbClr val="000000">
                      <a:alpha val="43137"/>
                    </a:srgbClr>
                  </a:outerShdw>
                </a:effectLst>
              </a:rPr>
              <a:t>Robust HR Strategy</a:t>
            </a:r>
          </a:p>
        </p:txBody>
      </p:sp>
      <p:sp>
        <p:nvSpPr>
          <p:cNvPr id="4" name="Slide Number Placeholder 3"/>
          <p:cNvSpPr>
            <a:spLocks noGrp="1"/>
          </p:cNvSpPr>
          <p:nvPr>
            <p:ph type="sldNum" sz="quarter" idx="4294967295"/>
          </p:nvPr>
        </p:nvSpPr>
        <p:spPr>
          <a:xfrm>
            <a:off x="70104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F94CBCA-C969-4A76-8114-B3EE5FCD24A6}"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 name="TextBox 3"/>
          <p:cNvSpPr txBox="1">
            <a:spLocks noChangeArrowheads="1"/>
          </p:cNvSpPr>
          <p:nvPr/>
        </p:nvSpPr>
        <p:spPr bwMode="auto">
          <a:xfrm>
            <a:off x="346142" y="1700808"/>
            <a:ext cx="8568951" cy="5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0" cap="none" spc="0" normalizeH="0" baseline="0" noProof="0" dirty="0">
                <a:ln>
                  <a:noFill/>
                </a:ln>
                <a:solidFill>
                  <a:srgbClr val="FF0000"/>
                </a:solidFill>
                <a:effectLst/>
                <a:uLnTx/>
                <a:uFillTx/>
                <a:latin typeface="Verdana" pitchFamily="34" charset="0"/>
                <a:ea typeface="+mn-ea"/>
                <a:cs typeface="+mn-cs"/>
              </a:rPr>
              <a:t>WP text: </a:t>
            </a:r>
            <a:r>
              <a:rPr kumimoji="0" lang="en-GB" sz="1400" b="0" i="1" u="none" strike="noStrike" kern="1200" cap="none" spc="0" normalizeH="0" baseline="0" noProof="0" dirty="0">
                <a:ln>
                  <a:noFill/>
                </a:ln>
                <a:solidFill>
                  <a:srgbClr val="000000"/>
                </a:solidFill>
                <a:effectLst/>
                <a:uLnTx/>
                <a:uFillTx/>
                <a:latin typeface="Verdana" pitchFamily="34" charset="0"/>
                <a:ea typeface="+mn-ea"/>
                <a:cs typeface="+mn-cs"/>
              </a:rPr>
              <a:t>Propose a robust human resource strategy (also encouraging gender equality), ensuring appropriate administrative and management capacities for the effective and efficient running of the Centre of Excellence.</a:t>
            </a:r>
          </a:p>
          <a:p>
            <a:pPr marL="342900" marR="0" lvl="0" indent="-342900" algn="l" defTabSz="914400" rtl="0" eaLnBrk="0" fontAlgn="base" latinLnBrk="0" hangingPunct="0">
              <a:lnSpc>
                <a:spcPct val="100000"/>
              </a:lnSpc>
              <a:spcBef>
                <a:spcPct val="0"/>
              </a:spcBef>
              <a:spcAft>
                <a:spcPct val="0"/>
              </a:spcAft>
              <a:buClrTx/>
              <a:buSzTx/>
              <a:buFontTx/>
              <a:buNone/>
              <a:tabLst/>
              <a:defRPr/>
            </a:pPr>
            <a:endParaRPr kumimoji="0" lang="en-GB" sz="1400" b="0" i="1"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Closely linked with autonomy – need independent and open recruitment procedures – especially for management posts</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Transparent procedures, attracting the best talents in the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endParaRPr>
          </a:p>
          <a:p>
            <a:pPr marL="0" marR="0" lvl="0" indent="0" algn="just" defTabSz="512763" rtl="0" eaLnBrk="1" fontAlgn="base" latinLnBrk="0" hangingPunct="1">
              <a:lnSpc>
                <a:spcPct val="100000"/>
              </a:lnSpc>
              <a:spcBef>
                <a:spcPct val="0"/>
              </a:spcBef>
              <a:spcAft>
                <a:spcPts val="600"/>
              </a:spcAft>
              <a:buClrTx/>
              <a:buSzTx/>
              <a:buFontTx/>
              <a:buNone/>
              <a:tabLst/>
              <a:defRPr/>
            </a:pPr>
            <a:r>
              <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rPr>
              <a:t>Key elements </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could be (non-exhaustive list):</a:t>
            </a: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Open recruitment strategy (e.g. publication of vacancies in EURAXESS)</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Description of strategy of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 to offer competitive salaries</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Attracting </a:t>
            </a:r>
            <a:r>
              <a:rPr kumimoji="0" lang="en-GB" sz="1600" b="0" i="0" u="sng" strike="noStrike" kern="1200" cap="none" spc="0" normalizeH="0" baseline="0" noProof="0" dirty="0">
                <a:ln>
                  <a:noFill/>
                </a:ln>
                <a:solidFill>
                  <a:srgbClr val="0070C0"/>
                </a:solidFill>
                <a:effectLst/>
                <a:uLnTx/>
                <a:uFillTx/>
                <a:latin typeface="Verdana" pitchFamily="34" charset="0"/>
                <a:ea typeface="+mn-ea"/>
                <a:cs typeface="+mn-cs"/>
              </a:rPr>
              <a:t>international</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 talent from abroad</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Robust management structure of the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Ways of ensuring gender equality in recruitment</a:t>
            </a:r>
            <a:endParaRPr kumimoji="0" lang="en-GB" sz="14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p:txBody>
      </p:sp>
    </p:spTree>
    <p:extLst>
      <p:ext uri="{BB962C8B-B14F-4D97-AF65-F5344CB8AC3E}">
        <p14:creationId xmlns:p14="http://schemas.microsoft.com/office/powerpoint/2010/main" val="141842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26162" y="836712"/>
            <a:ext cx="8208912" cy="576064"/>
          </a:xfrm>
        </p:spPr>
        <p:txBody>
          <a:bodyPr/>
          <a:lstStyle/>
          <a:p>
            <a:pPr algn="ctr">
              <a:defRPr/>
            </a:pPr>
            <a:r>
              <a:rPr lang="en-GB" sz="2800" dirty="0">
                <a:solidFill>
                  <a:srgbClr val="C00000"/>
                </a:solidFill>
                <a:effectLst>
                  <a:outerShdw blurRad="38100" dist="38100" dir="2700000" algn="tl">
                    <a:srgbClr val="000000">
                      <a:alpha val="43137"/>
                    </a:srgbClr>
                  </a:outerShdw>
                </a:effectLst>
              </a:rPr>
              <a:t>(Financial) Sustainability</a:t>
            </a:r>
          </a:p>
        </p:txBody>
      </p:sp>
      <p:sp>
        <p:nvSpPr>
          <p:cNvPr id="4" name="Slide Number Placeholder 3"/>
          <p:cNvSpPr>
            <a:spLocks noGrp="1"/>
          </p:cNvSpPr>
          <p:nvPr>
            <p:ph type="sldNum" sz="quarter" idx="4294967295"/>
          </p:nvPr>
        </p:nvSpPr>
        <p:spPr>
          <a:xfrm>
            <a:off x="7010400" y="6245225"/>
            <a:ext cx="2133600" cy="47625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F94CBCA-C969-4A76-8114-B3EE5FCD24A6}"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 name="TextBox 3"/>
          <p:cNvSpPr txBox="1">
            <a:spLocks noChangeArrowheads="1"/>
          </p:cNvSpPr>
          <p:nvPr/>
        </p:nvSpPr>
        <p:spPr bwMode="auto">
          <a:xfrm>
            <a:off x="346142" y="1700808"/>
            <a:ext cx="8568951"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marL="342900" marR="0" lvl="0" indent="-342900" algn="just"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0" cap="none" spc="0" normalizeH="0" baseline="0" noProof="0" dirty="0">
                <a:ln>
                  <a:noFill/>
                </a:ln>
                <a:solidFill>
                  <a:srgbClr val="FF0000"/>
                </a:solidFill>
                <a:effectLst/>
                <a:uLnTx/>
                <a:uFillTx/>
                <a:latin typeface="Verdana" pitchFamily="34" charset="0"/>
                <a:ea typeface="+mn-ea"/>
                <a:cs typeface="+mn-cs"/>
              </a:rPr>
              <a:t>WP text: </a:t>
            </a:r>
            <a:r>
              <a:rPr kumimoji="0" lang="en-GB" sz="1400" b="0" i="1" u="none" strike="noStrike" kern="1200" cap="none" spc="0" normalizeH="0" baseline="0" noProof="0" dirty="0">
                <a:ln>
                  <a:noFill/>
                </a:ln>
                <a:solidFill>
                  <a:srgbClr val="000000"/>
                </a:solidFill>
                <a:effectLst/>
                <a:uLnTx/>
                <a:uFillTx/>
                <a:latin typeface="Verdana" pitchFamily="34" charset="0"/>
                <a:ea typeface="+mn-ea"/>
                <a:cs typeface="+mn-cs"/>
              </a:rPr>
              <a:t>Elaborate on the steps that will be taken to ensure long term self-sustainability after the end of the Horizon 2020 project.</a:t>
            </a:r>
          </a:p>
          <a:p>
            <a:pPr marL="342900" marR="0" lvl="0" indent="-342900" algn="l" defTabSz="914400" rtl="0" eaLnBrk="0" fontAlgn="base" latinLnBrk="0" hangingPunct="0">
              <a:lnSpc>
                <a:spcPct val="100000"/>
              </a:lnSpc>
              <a:spcBef>
                <a:spcPct val="0"/>
              </a:spcBef>
              <a:spcAft>
                <a:spcPct val="0"/>
              </a:spcAft>
              <a:buClrTx/>
              <a:buSzTx/>
              <a:buFontTx/>
              <a:buNone/>
              <a:tabLst/>
              <a:defRPr/>
            </a:pPr>
            <a:endParaRPr kumimoji="0" lang="en-GB" sz="1400" b="0" i="1"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Teaming is not a standard research project – it is about institution building so     need to ensure continuity after the end of the EU funding.</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Partners (both ‘advanced’ and widening) should foresee a long term horizon for cooperation. </a:t>
            </a: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endParaRPr>
          </a:p>
          <a:p>
            <a:pPr marL="0" marR="0" lvl="0" indent="0" algn="just" defTabSz="512763" rtl="0" eaLnBrk="1" fontAlgn="base" latinLnBrk="0" hangingPunct="1">
              <a:lnSpc>
                <a:spcPct val="100000"/>
              </a:lnSpc>
              <a:spcBef>
                <a:spcPct val="0"/>
              </a:spcBef>
              <a:spcAft>
                <a:spcPts val="600"/>
              </a:spcAft>
              <a:buClrTx/>
              <a:buSzTx/>
              <a:buFontTx/>
              <a:buNone/>
              <a:tabLst/>
              <a:defRPr/>
            </a:pPr>
            <a:r>
              <a:rPr kumimoji="0" lang="en-GB" sz="1600" b="1" i="0" u="sng" strike="noStrike" kern="1200" cap="none" spc="0" normalizeH="0" baseline="0" noProof="0" dirty="0">
                <a:ln>
                  <a:noFill/>
                </a:ln>
                <a:solidFill>
                  <a:srgbClr val="FF0000"/>
                </a:solidFill>
                <a:effectLst/>
                <a:uLnTx/>
                <a:uFillTx/>
                <a:latin typeface="Verdana" pitchFamily="34" charset="0"/>
                <a:ea typeface="+mn-ea"/>
                <a:cs typeface="+mn-cs"/>
              </a:rPr>
              <a:t>Key elements </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could be (non-exhaustive list):</a:t>
            </a:r>
          </a:p>
          <a:p>
            <a:pPr marL="0" marR="0" lvl="0" indent="0" algn="just" defTabSz="512763" rtl="0" eaLnBrk="1" fontAlgn="base" latinLnBrk="0" hangingPunct="1">
              <a:lnSpc>
                <a:spcPct val="100000"/>
              </a:lnSpc>
              <a:spcBef>
                <a:spcPct val="0"/>
              </a:spcBef>
              <a:spcAft>
                <a:spcPts val="600"/>
              </a:spcAft>
              <a:buClrTx/>
              <a:buSzTx/>
              <a:buFontTx/>
              <a:buNone/>
              <a:tabLst/>
              <a:defRPr/>
            </a:pPr>
            <a:endPar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Clear (financial) sustainability plan in the proposal</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Outline of activities that will bring income to the </a:t>
            </a:r>
            <a:r>
              <a:rPr kumimoji="0" lang="en-GB" sz="1600" b="0" i="0" u="none" strike="noStrike" kern="1200" cap="none" spc="0" normalizeH="0" baseline="0" noProof="0" dirty="0" err="1">
                <a:ln>
                  <a:noFill/>
                </a:ln>
                <a:solidFill>
                  <a:srgbClr val="0070C0"/>
                </a:solidFill>
                <a:effectLst/>
                <a:uLnTx/>
                <a:uFillTx/>
                <a:latin typeface="Verdana" pitchFamily="34" charset="0"/>
                <a:ea typeface="+mn-ea"/>
                <a:cs typeface="+mn-cs"/>
              </a:rPr>
              <a:t>CoE</a:t>
            </a: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 (i.e. offering of services, openings to industry)</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Technology transfer activities</a:t>
            </a:r>
          </a:p>
          <a:p>
            <a:pPr marL="285750" marR="0" lvl="0" indent="-285750" algn="just" defTabSz="512763" rtl="0" eaLnBrk="1" fontAlgn="base" latinLnBrk="0" hangingPunct="1">
              <a:lnSpc>
                <a:spcPct val="100000"/>
              </a:lnSpc>
              <a:spcBef>
                <a:spcPct val="0"/>
              </a:spcBef>
              <a:spcAft>
                <a:spcPts val="600"/>
              </a:spcAft>
              <a:buClrTx/>
              <a:buSzTx/>
              <a:buFontTx/>
              <a:buChar char="-"/>
              <a:tabLst/>
              <a:defRPr/>
            </a:pPr>
            <a:r>
              <a:rPr kumimoji="0" lang="en-GB" sz="1600" b="0" i="0" u="none" strike="noStrike" kern="1200" cap="none" spc="0" normalizeH="0" baseline="0" noProof="0" dirty="0">
                <a:ln>
                  <a:noFill/>
                </a:ln>
                <a:solidFill>
                  <a:srgbClr val="0070C0"/>
                </a:solidFill>
                <a:effectLst/>
                <a:uLnTx/>
                <a:uFillTx/>
                <a:latin typeface="Verdana" pitchFamily="34" charset="0"/>
                <a:ea typeface="+mn-ea"/>
                <a:cs typeface="+mn-cs"/>
              </a:rPr>
              <a:t>Diversification strategy on different sources of income</a:t>
            </a:r>
            <a:endParaRPr kumimoji="0" lang="en-GB" sz="1800" b="0" i="0"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none" strike="noStrike" kern="120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a:p>
            <a:pPr marL="342900" marR="0" lvl="0" indent="-342900" algn="just" defTabSz="512763" rtl="0" eaLnBrk="1" fontAlgn="base" latinLnBrk="0" hangingPunct="1">
              <a:lnSpc>
                <a:spcPct val="100000"/>
              </a:lnSpc>
              <a:spcBef>
                <a:spcPct val="0"/>
              </a:spcBef>
              <a:spcAft>
                <a:spcPts val="600"/>
              </a:spcAft>
              <a:buClrTx/>
              <a:buSzTx/>
              <a:buFontTx/>
              <a:buNone/>
              <a:tabLst/>
              <a:defRPr/>
            </a:pPr>
            <a:endParaRPr kumimoji="0" lang="en-GB" sz="1400" b="0" i="1" u="sng" strike="noStrike" kern="0" cap="none" spc="0" normalizeH="0" baseline="0" noProof="0" dirty="0">
              <a:ln>
                <a:noFill/>
              </a:ln>
              <a:solidFill>
                <a:srgbClr val="0070C0"/>
              </a:solidFill>
              <a:effectLst/>
              <a:uLnTx/>
              <a:uFillTx/>
              <a:latin typeface="Verdana" pitchFamily="34" charset="0"/>
              <a:ea typeface="+mn-ea"/>
              <a:cs typeface="+mn-cs"/>
            </a:endParaRPr>
          </a:p>
        </p:txBody>
      </p:sp>
    </p:spTree>
    <p:extLst>
      <p:ext uri="{BB962C8B-B14F-4D97-AF65-F5344CB8AC3E}">
        <p14:creationId xmlns:p14="http://schemas.microsoft.com/office/powerpoint/2010/main" val="10248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defRPr/>
            </a:pPr>
            <a:r>
              <a:rPr lang="en-GB" sz="2600" dirty="0">
                <a:solidFill>
                  <a:srgbClr val="C00000"/>
                </a:solidFill>
                <a:effectLst>
                  <a:outerShdw blurRad="38100" dist="38100" dir="2700000" algn="tl">
                    <a:srgbClr val="000000">
                      <a:alpha val="43137"/>
                    </a:srgbClr>
                  </a:outerShdw>
                </a:effectLst>
              </a:rPr>
              <a:t>(Expected) Impact of Teaming</a:t>
            </a:r>
          </a:p>
        </p:txBody>
      </p:sp>
      <p:sp>
        <p:nvSpPr>
          <p:cNvPr id="2" name="Content Placeholder 1"/>
          <p:cNvSpPr>
            <a:spLocks noGrp="1"/>
          </p:cNvSpPr>
          <p:nvPr>
            <p:ph idx="1"/>
          </p:nvPr>
        </p:nvSpPr>
        <p:spPr>
          <a:xfrm>
            <a:off x="467544" y="1988840"/>
            <a:ext cx="8208912" cy="4536504"/>
          </a:xfrm>
        </p:spPr>
        <p:txBody>
          <a:bodyPr/>
          <a:lstStyle/>
          <a:p>
            <a:pPr marL="0" lvl="0" indent="0" algn="just" eaLnBrk="1" hangingPunct="1">
              <a:spcBef>
                <a:spcPct val="0"/>
              </a:spcBef>
              <a:buNone/>
            </a:pPr>
            <a:r>
              <a:rPr lang="en-GB" sz="1600" i="0" kern="1200" dirty="0">
                <a:solidFill>
                  <a:srgbClr val="0070C0"/>
                </a:solidFill>
                <a:latin typeface="Verdana" panose="020B0604030504040204" pitchFamily="34" charset="0"/>
              </a:rPr>
              <a:t>The </a:t>
            </a:r>
            <a:r>
              <a:rPr lang="en-GB" sz="1600" i="0" kern="1200" dirty="0">
                <a:solidFill>
                  <a:srgbClr val="FF0000"/>
                </a:solidFill>
                <a:latin typeface="Verdana" panose="020B0604030504040204" pitchFamily="34" charset="0"/>
              </a:rPr>
              <a:t>creation of </a:t>
            </a:r>
            <a:r>
              <a:rPr lang="en-GB" sz="1600" i="0" kern="1200" dirty="0" err="1">
                <a:solidFill>
                  <a:srgbClr val="FF0000"/>
                </a:solidFill>
                <a:latin typeface="Verdana" panose="020B0604030504040204" pitchFamily="34" charset="0"/>
              </a:rPr>
              <a:t>CoEs</a:t>
            </a:r>
            <a:r>
              <a:rPr lang="en-GB" sz="1600" i="0" kern="1200" dirty="0">
                <a:solidFill>
                  <a:srgbClr val="FF0000"/>
                </a:solidFill>
                <a:latin typeface="Verdana" panose="020B0604030504040204" pitchFamily="34" charset="0"/>
              </a:rPr>
              <a:t> </a:t>
            </a:r>
            <a:r>
              <a:rPr lang="en-GB" sz="1600" i="0" kern="1200" dirty="0">
                <a:solidFill>
                  <a:srgbClr val="0070C0"/>
                </a:solidFill>
                <a:latin typeface="Verdana" panose="020B0604030504040204" pitchFamily="34" charset="0"/>
              </a:rPr>
              <a:t>in "Widening" Countries through Teaming is expected to:</a:t>
            </a:r>
          </a:p>
          <a:p>
            <a:pPr marL="0" lvl="0" indent="0" algn="just" eaLnBrk="1" hangingPunct="1">
              <a:spcBef>
                <a:spcPct val="0"/>
              </a:spcBef>
              <a:buNone/>
            </a:pPr>
            <a:endParaRPr lang="en-GB" sz="1600" i="0" kern="1200" dirty="0">
              <a:solidFill>
                <a:srgbClr val="0070C0"/>
              </a:solidFill>
              <a:latin typeface="Verdana" panose="020B0604030504040204" pitchFamily="34" charset="0"/>
            </a:endParaRPr>
          </a:p>
          <a:p>
            <a:pPr marL="0" lvl="0" indent="0" algn="just" eaLnBrk="1" hangingPunct="1">
              <a:spcBef>
                <a:spcPct val="0"/>
              </a:spcBef>
              <a:buFontTx/>
              <a:buChar char="-"/>
            </a:pPr>
            <a:r>
              <a:rPr lang="en-GB" sz="1600" i="0" kern="1200" dirty="0">
                <a:solidFill>
                  <a:srgbClr val="0070C0"/>
                </a:solidFill>
                <a:latin typeface="Verdana" panose="020B0604030504040204" pitchFamily="34" charset="0"/>
              </a:rPr>
              <a:t>increase the scientific capabilities of these countries and enable them to engage in a </a:t>
            </a:r>
            <a:r>
              <a:rPr lang="en-GB" sz="1600" i="0" kern="1200" dirty="0">
                <a:solidFill>
                  <a:srgbClr val="FF0000"/>
                </a:solidFill>
                <a:latin typeface="Verdana" panose="020B0604030504040204" pitchFamily="34" charset="0"/>
              </a:rPr>
              <a:t>strategic growth path </a:t>
            </a:r>
            <a:r>
              <a:rPr lang="en-GB" sz="1600" i="0" kern="1200" dirty="0">
                <a:solidFill>
                  <a:srgbClr val="0070C0"/>
                </a:solidFill>
                <a:latin typeface="Verdana" panose="020B0604030504040204" pitchFamily="34" charset="0"/>
              </a:rPr>
              <a:t>pointing to long-term opportunities for economic development. </a:t>
            </a:r>
          </a:p>
          <a:p>
            <a:pPr marL="0" lvl="0" indent="0" algn="just" eaLnBrk="1" hangingPunct="1">
              <a:spcBef>
                <a:spcPct val="0"/>
              </a:spcBef>
              <a:buNone/>
            </a:pPr>
            <a:endParaRPr lang="en-GB" sz="1600" i="0" kern="1200" dirty="0">
              <a:solidFill>
                <a:srgbClr val="0070C0"/>
              </a:solidFill>
              <a:latin typeface="Verdana" panose="020B0604030504040204" pitchFamily="34" charset="0"/>
            </a:endParaRPr>
          </a:p>
          <a:p>
            <a:pPr marL="0" lvl="0" indent="0" algn="just" eaLnBrk="1" hangingPunct="1">
              <a:spcBef>
                <a:spcPct val="0"/>
              </a:spcBef>
              <a:buFontTx/>
              <a:buChar char="-"/>
            </a:pPr>
            <a:r>
              <a:rPr lang="en-GB" sz="1600" i="0" kern="1200" dirty="0">
                <a:solidFill>
                  <a:srgbClr val="0070C0"/>
                </a:solidFill>
                <a:latin typeface="Verdana" panose="020B0604030504040204" pitchFamily="34" charset="0"/>
              </a:rPr>
              <a:t>through improved scientific capabilities allow these countries to improve their chances to </a:t>
            </a:r>
            <a:r>
              <a:rPr lang="en-GB" sz="1600" i="0" kern="1200" dirty="0">
                <a:solidFill>
                  <a:srgbClr val="FF0000"/>
                </a:solidFill>
                <a:latin typeface="Verdana" panose="020B0604030504040204" pitchFamily="34" charset="0"/>
              </a:rPr>
              <a:t>seek competitive funding </a:t>
            </a:r>
            <a:r>
              <a:rPr lang="en-GB" sz="1600" i="0" kern="1200" dirty="0">
                <a:solidFill>
                  <a:srgbClr val="0070C0"/>
                </a:solidFill>
                <a:latin typeface="Verdana" panose="020B0604030504040204" pitchFamily="34" charset="0"/>
              </a:rPr>
              <a:t>in EU and international fora.</a:t>
            </a:r>
          </a:p>
          <a:p>
            <a:pPr marL="0" lvl="0" indent="0" algn="just" eaLnBrk="1" hangingPunct="1">
              <a:spcBef>
                <a:spcPct val="0"/>
              </a:spcBef>
              <a:buFontTx/>
              <a:buChar char="-"/>
            </a:pPr>
            <a:endParaRPr lang="en-GB" sz="1600" i="0" kern="1200" dirty="0">
              <a:solidFill>
                <a:srgbClr val="0070C0"/>
              </a:solidFill>
              <a:latin typeface="Verdana" panose="020B0604030504040204" pitchFamily="34" charset="0"/>
            </a:endParaRPr>
          </a:p>
          <a:p>
            <a:pPr marL="0" lvl="0" indent="0" algn="just" eaLnBrk="1" hangingPunct="1">
              <a:spcBef>
                <a:spcPct val="0"/>
              </a:spcBef>
              <a:buFontTx/>
              <a:buChar char="-"/>
            </a:pPr>
            <a:r>
              <a:rPr lang="en-GB" sz="1600" i="0" kern="1200" dirty="0">
                <a:solidFill>
                  <a:srgbClr val="0070C0"/>
                </a:solidFill>
                <a:latin typeface="Verdana" panose="020B0604030504040204" pitchFamily="34" charset="0"/>
              </a:rPr>
              <a:t> </a:t>
            </a:r>
            <a:r>
              <a:rPr lang="en-GB" kern="1200" dirty="0">
                <a:solidFill>
                  <a:srgbClr val="0070C0"/>
                </a:solidFill>
                <a:latin typeface="Verdana" panose="020B0604030504040204" pitchFamily="34" charset="0"/>
              </a:rPr>
              <a:t>contribute towards improving the </a:t>
            </a:r>
            <a:r>
              <a:rPr lang="en-GB" kern="1200" dirty="0">
                <a:solidFill>
                  <a:srgbClr val="FF0000"/>
                </a:solidFill>
                <a:latin typeface="Verdana" panose="020B0604030504040204" pitchFamily="34" charset="0"/>
              </a:rPr>
              <a:t>R&amp;I culture </a:t>
            </a:r>
            <a:r>
              <a:rPr lang="en-GB" kern="1200" dirty="0">
                <a:solidFill>
                  <a:srgbClr val="0070C0"/>
                </a:solidFill>
                <a:latin typeface="Verdana" panose="020B0604030504040204" pitchFamily="34" charset="0"/>
              </a:rPr>
              <a:t>of the Widening country (indicators such as research intensity, innovation performance, values towards R&amp;I) </a:t>
            </a:r>
          </a:p>
          <a:p>
            <a:pPr marL="0" lvl="0" indent="0" algn="just" eaLnBrk="1" hangingPunct="1">
              <a:spcBef>
                <a:spcPct val="0"/>
              </a:spcBef>
              <a:buFontTx/>
              <a:buChar char="-"/>
            </a:pPr>
            <a:endParaRPr lang="en-GB" kern="1200" dirty="0">
              <a:solidFill>
                <a:srgbClr val="0070C0"/>
              </a:solidFill>
              <a:latin typeface="Verdana" panose="020B0604030504040204" pitchFamily="34" charset="0"/>
            </a:endParaRPr>
          </a:p>
          <a:p>
            <a:pPr marL="0" lvl="0" indent="0" algn="just" eaLnBrk="1" hangingPunct="1">
              <a:spcBef>
                <a:spcPct val="0"/>
              </a:spcBef>
              <a:buFontTx/>
              <a:buChar char="-"/>
            </a:pPr>
            <a:r>
              <a:rPr lang="en-GB" kern="1200" dirty="0">
                <a:solidFill>
                  <a:srgbClr val="0070C0"/>
                </a:solidFill>
                <a:latin typeface="Verdana" panose="020B0604030504040204" pitchFamily="34" charset="0"/>
              </a:rPr>
              <a:t> achieve a two-way benefit from/to the </a:t>
            </a:r>
            <a:r>
              <a:rPr lang="en-GB" kern="1200" dirty="0">
                <a:solidFill>
                  <a:srgbClr val="FF0000"/>
                </a:solidFill>
                <a:latin typeface="Verdana" panose="020B0604030504040204" pitchFamily="34" charset="0"/>
              </a:rPr>
              <a:t>‘advanced’ partners.</a:t>
            </a:r>
            <a:endParaRPr lang="en-GB" sz="1600" i="0" kern="1200" dirty="0">
              <a:solidFill>
                <a:srgbClr val="FF0000"/>
              </a:solidFill>
              <a:latin typeface="Verdana" panose="020B0604030504040204" pitchFamily="34" charset="0"/>
            </a:endParaRPr>
          </a:p>
          <a:p>
            <a:pPr marL="0" lvl="0" indent="0" algn="just" eaLnBrk="1" hangingPunct="1">
              <a:spcBef>
                <a:spcPct val="0"/>
              </a:spcBef>
              <a:buNone/>
            </a:pPr>
            <a:endParaRPr lang="en-GB" sz="1600" i="0" kern="1200" dirty="0">
              <a:solidFill>
                <a:srgbClr val="0070C0"/>
              </a:solidFill>
              <a:latin typeface="Verdana" panose="020B0604030504040204" pitchFamily="34" charset="0"/>
            </a:endParaRPr>
          </a:p>
          <a:p>
            <a:pPr marL="0" indent="0" algn="just">
              <a:buClrTx/>
              <a:buNone/>
            </a:pPr>
            <a:endParaRPr lang="en-GB" sz="1600" i="0" dirty="0"/>
          </a:p>
        </p:txBody>
      </p:sp>
      <p:sp>
        <p:nvSpPr>
          <p:cNvPr id="4" name="Slide Number Placeholder 3"/>
          <p:cNvSpPr>
            <a:spLocks noGrp="1"/>
          </p:cNvSpPr>
          <p:nvPr>
            <p:ph type="sldNum" sz="quarter" idx="4294967295"/>
          </p:nvPr>
        </p:nvSpPr>
        <p:spPr>
          <a:xfrm>
            <a:off x="7010400" y="6342063"/>
            <a:ext cx="2133600" cy="476250"/>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298DCDE-6116-4E24-956B-2584948668D5}"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7226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defRPr/>
            </a:pPr>
            <a:r>
              <a:rPr lang="en-GB" sz="2600" dirty="0">
                <a:solidFill>
                  <a:srgbClr val="C00000"/>
                </a:solidFill>
                <a:effectLst>
                  <a:outerShdw blurRad="38100" dist="38100" dir="2700000" algn="tl">
                    <a:srgbClr val="000000">
                      <a:alpha val="43137"/>
                    </a:srgbClr>
                  </a:outerShdw>
                </a:effectLst>
              </a:rPr>
              <a:t>The ideal </a:t>
            </a:r>
            <a:r>
              <a:rPr lang="en-GB" sz="2600" dirty="0" err="1">
                <a:solidFill>
                  <a:srgbClr val="C00000"/>
                </a:solidFill>
                <a:effectLst>
                  <a:outerShdw blurRad="38100" dist="38100" dir="2700000" algn="tl">
                    <a:srgbClr val="000000">
                      <a:alpha val="43137"/>
                    </a:srgbClr>
                  </a:outerShdw>
                </a:effectLst>
              </a:rPr>
              <a:t>CoE</a:t>
            </a:r>
            <a:r>
              <a:rPr lang="en-GB" sz="2600" dirty="0">
                <a:solidFill>
                  <a:srgbClr val="C00000"/>
                </a:solidFill>
                <a:effectLst>
                  <a:outerShdw blurRad="38100" dist="38100" dir="2700000" algn="tl">
                    <a:srgbClr val="000000">
                      <a:alpha val="43137"/>
                    </a:srgbClr>
                  </a:outerShdw>
                </a:effectLst>
              </a:rPr>
              <a:t> in a decade</a:t>
            </a:r>
          </a:p>
        </p:txBody>
      </p:sp>
      <p:sp>
        <p:nvSpPr>
          <p:cNvPr id="2" name="Content Placeholder 1"/>
          <p:cNvSpPr>
            <a:spLocks noGrp="1"/>
          </p:cNvSpPr>
          <p:nvPr>
            <p:ph idx="1"/>
          </p:nvPr>
        </p:nvSpPr>
        <p:spPr>
          <a:xfrm>
            <a:off x="467544" y="1988840"/>
            <a:ext cx="8208912" cy="4536504"/>
          </a:xfrm>
        </p:spPr>
        <p:txBody>
          <a:bodyPr/>
          <a:lstStyle/>
          <a:p>
            <a:pPr eaLnBrk="1" hangingPunct="1">
              <a:spcBef>
                <a:spcPts val="1200"/>
              </a:spcBef>
            </a:pPr>
            <a:r>
              <a:rPr lang="en-GB" dirty="0">
                <a:solidFill>
                  <a:srgbClr val="0070C0"/>
                </a:solidFill>
              </a:rPr>
              <a:t> Ambitious structure - pioneer of change in the country</a:t>
            </a:r>
          </a:p>
          <a:p>
            <a:pPr eaLnBrk="1" hangingPunct="1">
              <a:spcBef>
                <a:spcPts val="1200"/>
              </a:spcBef>
            </a:pPr>
            <a:r>
              <a:rPr lang="en-GB" dirty="0">
                <a:solidFill>
                  <a:srgbClr val="0070C0"/>
                </a:solidFill>
              </a:rPr>
              <a:t> Attractive framework conditions of operation (legal, administrative  financial)</a:t>
            </a:r>
          </a:p>
          <a:p>
            <a:pPr marL="285750" indent="-285750" eaLnBrk="1" hangingPunct="1">
              <a:spcBef>
                <a:spcPts val="1200"/>
              </a:spcBef>
            </a:pPr>
            <a:r>
              <a:rPr lang="en-GB" dirty="0">
                <a:solidFill>
                  <a:srgbClr val="0070C0"/>
                </a:solidFill>
              </a:rPr>
              <a:t>Jobs and growth - employing +100 researchers – attracting international talent  - hub for excellence</a:t>
            </a:r>
          </a:p>
          <a:p>
            <a:pPr marL="285750" indent="-285750" eaLnBrk="1" hangingPunct="1">
              <a:spcBef>
                <a:spcPts val="1200"/>
              </a:spcBef>
            </a:pPr>
            <a:r>
              <a:rPr lang="en-GB" dirty="0">
                <a:solidFill>
                  <a:srgbClr val="0070C0"/>
                </a:solidFill>
              </a:rPr>
              <a:t>State of art science and innovation flourishes within the </a:t>
            </a:r>
            <a:r>
              <a:rPr lang="en-GB" dirty="0" err="1">
                <a:solidFill>
                  <a:srgbClr val="0070C0"/>
                </a:solidFill>
              </a:rPr>
              <a:t>CoE</a:t>
            </a:r>
            <a:endParaRPr lang="en-GB" dirty="0">
              <a:solidFill>
                <a:srgbClr val="0070C0"/>
              </a:solidFill>
            </a:endParaRPr>
          </a:p>
          <a:p>
            <a:pPr marL="285750" indent="-285750" eaLnBrk="1" hangingPunct="1">
              <a:spcBef>
                <a:spcPts val="1200"/>
              </a:spcBef>
            </a:pPr>
            <a:r>
              <a:rPr lang="en-GB" dirty="0">
                <a:solidFill>
                  <a:srgbClr val="0070C0"/>
                </a:solidFill>
              </a:rPr>
              <a:t>Financial Sustainability – </a:t>
            </a:r>
            <a:r>
              <a:rPr lang="en-GB" u="sng" dirty="0">
                <a:solidFill>
                  <a:srgbClr val="0070C0"/>
                </a:solidFill>
              </a:rPr>
              <a:t>Majority</a:t>
            </a:r>
            <a:r>
              <a:rPr lang="en-GB" dirty="0">
                <a:solidFill>
                  <a:srgbClr val="0070C0"/>
                </a:solidFill>
              </a:rPr>
              <a:t> of income from competitive funding, dependence on institutional funding minimal</a:t>
            </a:r>
          </a:p>
          <a:p>
            <a:pPr marL="285750" indent="-285750" eaLnBrk="1" hangingPunct="1">
              <a:spcBef>
                <a:spcPts val="1200"/>
              </a:spcBef>
            </a:pPr>
            <a:r>
              <a:rPr lang="en-GB" dirty="0">
                <a:solidFill>
                  <a:srgbClr val="0070C0"/>
                </a:solidFill>
              </a:rPr>
              <a:t>Less dependence on advanced partner(s) expertise – achieves international recognition</a:t>
            </a:r>
          </a:p>
          <a:p>
            <a:pPr marL="0" lvl="0" indent="0" algn="just" eaLnBrk="1" hangingPunct="1">
              <a:spcBef>
                <a:spcPct val="0"/>
              </a:spcBef>
              <a:buNone/>
            </a:pPr>
            <a:endParaRPr lang="en-GB" sz="1600" i="0" kern="1200" dirty="0">
              <a:solidFill>
                <a:srgbClr val="0070C0"/>
              </a:solidFill>
              <a:latin typeface="Verdana" panose="020B0604030504040204" pitchFamily="34" charset="0"/>
            </a:endParaRPr>
          </a:p>
          <a:p>
            <a:pPr marL="0" indent="0" algn="just">
              <a:buClrTx/>
              <a:buNone/>
            </a:pPr>
            <a:endParaRPr lang="en-GB" sz="1600" i="0" dirty="0"/>
          </a:p>
        </p:txBody>
      </p:sp>
      <p:sp>
        <p:nvSpPr>
          <p:cNvPr id="4" name="Slide Number Placeholder 3"/>
          <p:cNvSpPr>
            <a:spLocks noGrp="1"/>
          </p:cNvSpPr>
          <p:nvPr>
            <p:ph type="sldNum" sz="quarter" idx="4294967295"/>
          </p:nvPr>
        </p:nvSpPr>
        <p:spPr>
          <a:xfrm>
            <a:off x="7010400" y="6342063"/>
            <a:ext cx="2133600" cy="476250"/>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A298DCDE-6116-4E24-956B-2584948668D5}" type="slidenum">
              <a:rPr kumimoji="0" lang="en-GB" sz="11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9</a:t>
            </a:fld>
            <a:endParaRPr kumimoji="0" lang="en-GB" sz="11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542876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Retrospect</Template>
  <TotalTime>3558</TotalTime>
  <Words>939</Words>
  <Application>Microsoft Office PowerPoint</Application>
  <PresentationFormat>On-screen Show (4:3)</PresentationFormat>
  <Paragraphs>107</Paragraphs>
  <Slides>11</Slides>
  <Notes>2</Notes>
  <HiddenSlides>0</HiddenSlides>
  <MMClips>0</MMClips>
  <ScaleCrop>false</ScaleCrop>
  <HeadingPairs>
    <vt:vector size="6" baseType="variant">
      <vt:variant>
        <vt:lpstr>Fonts Used</vt:lpstr>
      </vt:variant>
      <vt:variant>
        <vt:i4>6</vt:i4>
      </vt:variant>
      <vt:variant>
        <vt:lpstr>Theme</vt:lpstr>
      </vt:variant>
      <vt:variant>
        <vt:i4>12</vt:i4>
      </vt:variant>
      <vt:variant>
        <vt:lpstr>Slide Titles</vt:lpstr>
      </vt:variant>
      <vt:variant>
        <vt:i4>11</vt:i4>
      </vt:variant>
    </vt:vector>
  </HeadingPairs>
  <TitlesOfParts>
    <vt:vector size="29" baseType="lpstr">
      <vt:lpstr>Arial</vt:lpstr>
      <vt:lpstr>Calibri</vt:lpstr>
      <vt:lpstr>Calibri Light</vt:lpstr>
      <vt:lpstr>Times New Roman</vt:lpstr>
      <vt:lpstr>Verdana</vt:lpstr>
      <vt:lpstr>Wingdings</vt: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9_Default Design</vt:lpstr>
      <vt:lpstr>10_Default Design</vt:lpstr>
      <vt:lpstr>Custom Design</vt:lpstr>
      <vt:lpstr>Spreading Excellence and Widening Participation  Teaming Kick off meetings 2019</vt:lpstr>
      <vt:lpstr>Teaming in H2020</vt:lpstr>
      <vt:lpstr>Teaming Phase 2</vt:lpstr>
      <vt:lpstr>Key success factors</vt:lpstr>
      <vt:lpstr>Autonomy</vt:lpstr>
      <vt:lpstr>Robust HR Strategy</vt:lpstr>
      <vt:lpstr>(Financial) Sustainability</vt:lpstr>
      <vt:lpstr>(Expected) Impact of Teaming</vt:lpstr>
      <vt:lpstr>The ideal CoE in a decade</vt:lpstr>
      <vt:lpstr>Our expectations</vt:lpstr>
      <vt:lpstr>PowerPoint Presentation</vt:lpstr>
    </vt:vector>
  </TitlesOfParts>
  <Company>hkhkhk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MacPro .</dc:creator>
  <cp:lastModifiedBy>Stavrinou  Anna</cp:lastModifiedBy>
  <cp:revision>276</cp:revision>
  <cp:lastPrinted>2018-11-20T06:59:47Z</cp:lastPrinted>
  <dcterms:created xsi:type="dcterms:W3CDTF">2016-08-05T07:35:58Z</dcterms:created>
  <dcterms:modified xsi:type="dcterms:W3CDTF">2019-10-22T08:12:57Z</dcterms:modified>
</cp:coreProperties>
</file>